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1"/>
  </p:handoutMasterIdLst>
  <p:sldIdLst>
    <p:sldId id="256" r:id="rId2"/>
    <p:sldId id="257" r:id="rId3"/>
    <p:sldId id="258" r:id="rId4"/>
    <p:sldId id="274" r:id="rId5"/>
    <p:sldId id="259" r:id="rId6"/>
    <p:sldId id="260" r:id="rId7"/>
    <p:sldId id="262" r:id="rId8"/>
    <p:sldId id="263" r:id="rId9"/>
    <p:sldId id="264" r:id="rId10"/>
    <p:sldId id="261"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181"/>
  </p:normalViewPr>
  <p:slideViewPr>
    <p:cSldViewPr snapToGrid="0" snapToObjects="1">
      <p:cViewPr>
        <p:scale>
          <a:sx n="54" d="100"/>
          <a:sy n="54" d="100"/>
        </p:scale>
        <p:origin x="1416" y="6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6A0188-FADA-D142-8E9B-DFE63D18D7CF}" type="datetimeFigureOut">
              <a:rPr lang="en-US" smtClean="0"/>
              <a:t>8/28/16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BDAE50-55B8-C346-A01E-0F1CE37003E8}" type="slidenum">
              <a:rPr lang="en-US" smtClean="0"/>
              <a:t>‹#›</a:t>
            </a:fld>
            <a:endParaRPr lang="en-US"/>
          </a:p>
        </p:txBody>
      </p:sp>
    </p:spTree>
    <p:extLst>
      <p:ext uri="{BB962C8B-B14F-4D97-AF65-F5344CB8AC3E}">
        <p14:creationId xmlns:p14="http://schemas.microsoft.com/office/powerpoint/2010/main" val="11663922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8/28/16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8128" y="575734"/>
            <a:ext cx="7766936" cy="1646302"/>
          </a:xfrm>
        </p:spPr>
        <p:txBody>
          <a:bodyPr/>
          <a:lstStyle/>
          <a:p>
            <a:r>
              <a:rPr lang="en-US" b="1" dirty="0" smtClean="0"/>
              <a:t>Resolution Writing and Why It Is Important</a:t>
            </a:r>
            <a:endParaRPr lang="en-US" b="1" dirty="0"/>
          </a:p>
        </p:txBody>
      </p:sp>
      <p:sp>
        <p:nvSpPr>
          <p:cNvPr id="3" name="Subtitle 2"/>
          <p:cNvSpPr>
            <a:spLocks noGrp="1"/>
          </p:cNvSpPr>
          <p:nvPr>
            <p:ph type="subTitle" idx="1"/>
          </p:nvPr>
        </p:nvSpPr>
        <p:spPr/>
        <p:txBody>
          <a:bodyPr>
            <a:normAutofit fontScale="62500" lnSpcReduction="20000"/>
          </a:bodyPr>
          <a:lstStyle/>
          <a:p>
            <a:r>
              <a:rPr lang="en-US" dirty="0" smtClean="0"/>
              <a:t>California Community Colleges Classified Senate</a:t>
            </a:r>
          </a:p>
          <a:p>
            <a:r>
              <a:rPr lang="en-US" dirty="0" smtClean="0"/>
              <a:t>Gathering of the Senates</a:t>
            </a:r>
          </a:p>
          <a:p>
            <a:r>
              <a:rPr lang="en-US" dirty="0" smtClean="0"/>
              <a:t>Cari Plyley</a:t>
            </a:r>
          </a:p>
          <a:p>
            <a:r>
              <a:rPr lang="en-US" dirty="0" smtClean="0"/>
              <a:t>August 5, 2016</a:t>
            </a:r>
            <a:endParaRPr lang="en-US" dirty="0"/>
          </a:p>
        </p:txBody>
      </p:sp>
    </p:spTree>
    <p:extLst>
      <p:ext uri="{BB962C8B-B14F-4D97-AF65-F5344CB8AC3E}">
        <p14:creationId xmlns:p14="http://schemas.microsoft.com/office/powerpoint/2010/main" val="1413635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5 Steps to Creating Resolutions - Continued</a:t>
            </a:r>
          </a:p>
        </p:txBody>
      </p:sp>
      <p:sp>
        <p:nvSpPr>
          <p:cNvPr id="3" name="Content Placeholder 2"/>
          <p:cNvSpPr>
            <a:spLocks noGrp="1"/>
          </p:cNvSpPr>
          <p:nvPr>
            <p:ph idx="1"/>
          </p:nvPr>
        </p:nvSpPr>
        <p:spPr/>
        <p:txBody>
          <a:bodyPr/>
          <a:lstStyle/>
          <a:p>
            <a:pPr marL="0" indent="0">
              <a:buNone/>
            </a:pPr>
            <a:r>
              <a:rPr lang="en-US" sz="2800" b="1" dirty="0" smtClean="0"/>
              <a:t>3.</a:t>
            </a:r>
          </a:p>
          <a:p>
            <a:pPr marL="0" indent="0">
              <a:buNone/>
            </a:pPr>
            <a:r>
              <a:rPr lang="en-US" sz="2800" b="1" dirty="0" smtClean="0"/>
              <a:t>Outline the negative impact created by the current condition of the core issue. </a:t>
            </a:r>
            <a:r>
              <a:rPr lang="en-US" sz="2800" dirty="0" smtClean="0"/>
              <a:t>The idea is to offer specific examples of how the present status is creating counterproductive situations that are draining the resources of the organization. These examples help to illustrate why some type of action should be taken.</a:t>
            </a:r>
          </a:p>
          <a:p>
            <a:endParaRPr lang="en-US" dirty="0"/>
          </a:p>
        </p:txBody>
      </p:sp>
    </p:spTree>
    <p:extLst>
      <p:ext uri="{BB962C8B-B14F-4D97-AF65-F5344CB8AC3E}">
        <p14:creationId xmlns:p14="http://schemas.microsoft.com/office/powerpoint/2010/main" val="114277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5 Steps to Creating Resolutions - Continued</a:t>
            </a:r>
          </a:p>
        </p:txBody>
      </p:sp>
      <p:sp>
        <p:nvSpPr>
          <p:cNvPr id="3" name="Content Placeholder 2"/>
          <p:cNvSpPr>
            <a:spLocks noGrp="1"/>
          </p:cNvSpPr>
          <p:nvPr>
            <p:ph idx="1"/>
          </p:nvPr>
        </p:nvSpPr>
        <p:spPr>
          <a:xfrm>
            <a:off x="677334" y="2160589"/>
            <a:ext cx="8596668" cy="4276787"/>
          </a:xfrm>
        </p:spPr>
        <p:txBody>
          <a:bodyPr>
            <a:normAutofit lnSpcReduction="10000"/>
          </a:bodyPr>
          <a:lstStyle/>
          <a:p>
            <a:pPr marL="0" indent="0">
              <a:buNone/>
            </a:pPr>
            <a:r>
              <a:rPr lang="en-US" sz="2800" b="1" dirty="0" smtClean="0"/>
              <a:t>4.</a:t>
            </a:r>
          </a:p>
          <a:p>
            <a:pPr marL="0" indent="0">
              <a:buNone/>
            </a:pPr>
            <a:r>
              <a:rPr lang="en-US" sz="2800" b="1" dirty="0"/>
              <a:t>Offer specific recommendations for action that will help to turn the negative situation into a positive one. </a:t>
            </a:r>
            <a:r>
              <a:rPr lang="en-US" sz="2800" dirty="0"/>
              <a:t>This is the true meat of the resolution as it moves away from essentially stating why something is wrong, and now offering solutions to correct the problem. As with the identification of the issue and the outlining of why the issue is having a negative effect, be as specific and detailed as possible with the offered solution.  </a:t>
            </a:r>
          </a:p>
          <a:p>
            <a:endParaRPr lang="en-US" dirty="0"/>
          </a:p>
        </p:txBody>
      </p:sp>
    </p:spTree>
    <p:extLst>
      <p:ext uri="{BB962C8B-B14F-4D97-AF65-F5344CB8AC3E}">
        <p14:creationId xmlns:p14="http://schemas.microsoft.com/office/powerpoint/2010/main" val="932070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5 Steps to Creating Resolutions - Continued</a:t>
            </a:r>
          </a:p>
        </p:txBody>
      </p:sp>
      <p:sp>
        <p:nvSpPr>
          <p:cNvPr id="3" name="Content Placeholder 2"/>
          <p:cNvSpPr>
            <a:spLocks noGrp="1"/>
          </p:cNvSpPr>
          <p:nvPr>
            <p:ph idx="1"/>
          </p:nvPr>
        </p:nvSpPr>
        <p:spPr>
          <a:xfrm>
            <a:off x="677334" y="2160589"/>
            <a:ext cx="8596668" cy="4477278"/>
          </a:xfrm>
        </p:spPr>
        <p:txBody>
          <a:bodyPr>
            <a:normAutofit lnSpcReduction="10000"/>
          </a:bodyPr>
          <a:lstStyle/>
          <a:p>
            <a:pPr marL="0" indent="0">
              <a:buNone/>
            </a:pPr>
            <a:r>
              <a:rPr lang="en-US" sz="2800" b="1" dirty="0" smtClean="0"/>
              <a:t>5.</a:t>
            </a:r>
          </a:p>
          <a:p>
            <a:pPr marL="0" indent="0">
              <a:buNone/>
            </a:pPr>
            <a:r>
              <a:rPr lang="en-US" sz="2800" b="1" dirty="0" smtClean="0"/>
              <a:t>Set </a:t>
            </a:r>
            <a:r>
              <a:rPr lang="en-US" sz="2800" b="1" dirty="0"/>
              <a:t>the first draft of the resolution aside for a day or two then read it through. </a:t>
            </a:r>
            <a:r>
              <a:rPr lang="en-US" sz="2800" dirty="0"/>
              <a:t>Often, you will find small changes in wording come to mind, or possibly the inclusion of more detail that will make the resolution more focused and precise. Incorporate these changes into the body of the proposed resolution and set aside the second draft for a short period. After a second review, if nothing else comes to mind, it is time to present the resolution to the body.</a:t>
            </a:r>
          </a:p>
          <a:p>
            <a:endParaRPr lang="en-US" dirty="0"/>
          </a:p>
        </p:txBody>
      </p:sp>
    </p:spTree>
    <p:extLst>
      <p:ext uri="{BB962C8B-B14F-4D97-AF65-F5344CB8AC3E}">
        <p14:creationId xmlns:p14="http://schemas.microsoft.com/office/powerpoint/2010/main" val="1685503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Tips and Warnings</a:t>
            </a:r>
            <a:endParaRPr lang="en-US" b="1" dirty="0"/>
          </a:p>
        </p:txBody>
      </p:sp>
      <p:sp>
        <p:nvSpPr>
          <p:cNvPr id="3" name="Content Placeholder 2"/>
          <p:cNvSpPr>
            <a:spLocks noGrp="1"/>
          </p:cNvSpPr>
          <p:nvPr>
            <p:ph idx="1"/>
          </p:nvPr>
        </p:nvSpPr>
        <p:spPr>
          <a:xfrm>
            <a:off x="677334" y="1354667"/>
            <a:ext cx="8596668" cy="4686695"/>
          </a:xfrm>
        </p:spPr>
        <p:txBody>
          <a:bodyPr>
            <a:noAutofit/>
          </a:bodyPr>
          <a:lstStyle/>
          <a:p>
            <a:pPr lvl="0"/>
            <a:r>
              <a:rPr lang="en-US" sz="2800" dirty="0"/>
              <a:t>Few resolutions make it all the way through a governing body or conference without some adjustments. Do not be upset if someone wishes to substitute a word or phrase for something different. The main purpose of the resolution is to address and issue and come up with a solution.</a:t>
            </a:r>
          </a:p>
          <a:p>
            <a:pPr lvl="0"/>
            <a:r>
              <a:rPr lang="en-US" sz="2800" dirty="0"/>
              <a:t>Failure to be specific in the focus and intent of the resolution is often a great way to have the document be rejected outright, ruled out of order or referred to a committee for consideration where it will die a slow death. Make your case as pointed and detailed as you possibly can</a:t>
            </a:r>
            <a:r>
              <a:rPr lang="en-US" sz="2800" dirty="0" smtClean="0"/>
              <a:t>.</a:t>
            </a:r>
            <a:endParaRPr lang="en-US" sz="2800" dirty="0"/>
          </a:p>
        </p:txBody>
      </p:sp>
    </p:spTree>
    <p:extLst>
      <p:ext uri="{BB962C8B-B14F-4D97-AF65-F5344CB8AC3E}">
        <p14:creationId xmlns:p14="http://schemas.microsoft.com/office/powerpoint/2010/main" val="690355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Develop a System for Numbering</a:t>
            </a:r>
            <a:endParaRPr lang="en-US" b="1" dirty="0"/>
          </a:p>
        </p:txBody>
      </p:sp>
      <p:sp>
        <p:nvSpPr>
          <p:cNvPr id="3" name="Content Placeholder 2"/>
          <p:cNvSpPr>
            <a:spLocks noGrp="1"/>
          </p:cNvSpPr>
          <p:nvPr>
            <p:ph idx="1"/>
          </p:nvPr>
        </p:nvSpPr>
        <p:spPr>
          <a:xfrm>
            <a:off x="316386" y="2136526"/>
            <a:ext cx="10030771" cy="4168021"/>
          </a:xfrm>
        </p:spPr>
        <p:txBody>
          <a:bodyPr>
            <a:normAutofit/>
          </a:bodyPr>
          <a:lstStyle/>
          <a:p>
            <a:pPr marL="0" indent="0">
              <a:buNone/>
            </a:pPr>
            <a:r>
              <a:rPr lang="en-US" sz="2800" i="1" dirty="0"/>
              <a:t>Committee/agenda item #/#of resolutions </a:t>
            </a:r>
          </a:p>
          <a:p>
            <a:r>
              <a:rPr lang="en-US" sz="2800" dirty="0"/>
              <a:t>BCCS/9.b./1 (Butte College Classified Senate/Agenda Item 9.b./Resolution #1)</a:t>
            </a:r>
          </a:p>
          <a:p>
            <a:r>
              <a:rPr lang="en-US" sz="2800" dirty="0"/>
              <a:t>FCCCS/2/1 (Fresno City College Classified Senate/ Agenda Item 2/Resolution #1)</a:t>
            </a:r>
          </a:p>
          <a:p>
            <a:r>
              <a:rPr lang="en-US" sz="2800" dirty="0"/>
              <a:t>EA/2/2 (Elections &amp; Appointments Committee/ Agenda Item 2/Resolution #2</a:t>
            </a:r>
            <a:r>
              <a:rPr lang="en-US" sz="2800" dirty="0" smtClean="0"/>
              <a:t>)</a:t>
            </a:r>
            <a:endParaRPr lang="en-US" sz="2800" dirty="0"/>
          </a:p>
        </p:txBody>
      </p:sp>
    </p:spTree>
    <p:extLst>
      <p:ext uri="{BB962C8B-B14F-4D97-AF65-F5344CB8AC3E}">
        <p14:creationId xmlns:p14="http://schemas.microsoft.com/office/powerpoint/2010/main" val="2015550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Writing and Making a Motion to Present a Resolution</a:t>
            </a:r>
            <a:endParaRPr lang="en-US" b="1" dirty="0"/>
          </a:p>
        </p:txBody>
      </p:sp>
      <p:sp>
        <p:nvSpPr>
          <p:cNvPr id="3" name="Content Placeholder 2"/>
          <p:cNvSpPr>
            <a:spLocks noGrp="1"/>
          </p:cNvSpPr>
          <p:nvPr>
            <p:ph idx="1"/>
          </p:nvPr>
        </p:nvSpPr>
        <p:spPr>
          <a:xfrm>
            <a:off x="677334" y="2714042"/>
            <a:ext cx="10463908" cy="3903327"/>
          </a:xfrm>
        </p:spPr>
        <p:txBody>
          <a:bodyPr>
            <a:normAutofit/>
          </a:bodyPr>
          <a:lstStyle/>
          <a:p>
            <a:pPr marL="0" lvl="0" indent="0">
              <a:buNone/>
            </a:pPr>
            <a:r>
              <a:rPr lang="en-US" sz="2800" dirty="0" smtClean="0"/>
              <a:t>1. When </a:t>
            </a:r>
            <a:r>
              <a:rPr lang="en-US" sz="2800" dirty="0"/>
              <a:t>a member wishes a resolution adopted, after having obtained the floor, he says, “I move the adoption of the following resolution,” or “I offer the following resolution,” which he reads and hands to the chair.</a:t>
            </a:r>
          </a:p>
          <a:p>
            <a:pPr marL="0" lvl="0" indent="0">
              <a:buNone/>
            </a:pPr>
            <a:r>
              <a:rPr lang="en-US" sz="2800" i="1" dirty="0" smtClean="0"/>
              <a:t>2. If </a:t>
            </a:r>
            <a:r>
              <a:rPr lang="en-US" sz="2800" i="1" dirty="0"/>
              <a:t>it is desired to give the reasons for the resolution</a:t>
            </a:r>
            <a:r>
              <a:rPr lang="en-US" sz="2800" dirty="0"/>
              <a:t>, they are usually stated in a </a:t>
            </a:r>
            <a:r>
              <a:rPr lang="en-US" sz="2800" i="1" dirty="0"/>
              <a:t>preamble,</a:t>
            </a:r>
            <a:r>
              <a:rPr lang="en-US" sz="2800" dirty="0"/>
              <a:t> each clause of which constitutes a paragraph beginning with “Whereas.”</a:t>
            </a:r>
          </a:p>
          <a:p>
            <a:endParaRPr lang="en-US" dirty="0"/>
          </a:p>
        </p:txBody>
      </p:sp>
    </p:spTree>
    <p:extLst>
      <p:ext uri="{BB962C8B-B14F-4D97-AF65-F5344CB8AC3E}">
        <p14:creationId xmlns:p14="http://schemas.microsoft.com/office/powerpoint/2010/main" val="2120746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Writing and Making a Motion to Present a </a:t>
            </a:r>
            <a:r>
              <a:rPr lang="en-US" sz="2000" b="1" dirty="0" smtClean="0"/>
              <a:t>Resolution (continued)</a:t>
            </a:r>
            <a:endParaRPr lang="en-US" sz="2000" b="1" dirty="0"/>
          </a:p>
        </p:txBody>
      </p:sp>
      <p:sp>
        <p:nvSpPr>
          <p:cNvPr id="3" name="Content Placeholder 2"/>
          <p:cNvSpPr>
            <a:spLocks noGrp="1"/>
          </p:cNvSpPr>
          <p:nvPr>
            <p:ph idx="1"/>
          </p:nvPr>
        </p:nvSpPr>
        <p:spPr>
          <a:xfrm>
            <a:off x="677334" y="1930400"/>
            <a:ext cx="9501382" cy="4590716"/>
          </a:xfrm>
        </p:spPr>
        <p:txBody>
          <a:bodyPr>
            <a:noAutofit/>
          </a:bodyPr>
          <a:lstStyle/>
          <a:p>
            <a:pPr marL="0" lvl="0" indent="0">
              <a:buNone/>
            </a:pPr>
            <a:r>
              <a:rPr lang="en-US" sz="2800" dirty="0" smtClean="0"/>
              <a:t>3. The </a:t>
            </a:r>
            <a:r>
              <a:rPr lang="en-US" sz="2800" dirty="0"/>
              <a:t>preamble is always amended last, as changes in the resolution (Be It Resolved) may require changes in the preamble.  </a:t>
            </a:r>
          </a:p>
          <a:p>
            <a:pPr marL="0" lvl="0" indent="0">
              <a:buNone/>
            </a:pPr>
            <a:r>
              <a:rPr lang="en-US" sz="2800" dirty="0" smtClean="0"/>
              <a:t>4. In </a:t>
            </a:r>
            <a:r>
              <a:rPr lang="en-US" sz="2800" dirty="0"/>
              <a:t>moving the adoption of a resolution the preamble is not usually referred to, as it is included in the resolution. But when the previous question is ordered on the resolution before the preamble has been considered for amendment, it does not apply to the preamble, which is then open to debate and amendment.</a:t>
            </a:r>
          </a:p>
        </p:txBody>
      </p:sp>
    </p:spTree>
    <p:extLst>
      <p:ext uri="{BB962C8B-B14F-4D97-AF65-F5344CB8AC3E}">
        <p14:creationId xmlns:p14="http://schemas.microsoft.com/office/powerpoint/2010/main" val="1468114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513" y="639011"/>
            <a:ext cx="8596668" cy="1320800"/>
          </a:xfrm>
        </p:spPr>
        <p:txBody>
          <a:bodyPr>
            <a:normAutofit/>
          </a:bodyPr>
          <a:lstStyle/>
          <a:p>
            <a:r>
              <a:rPr lang="en-US" sz="2000" b="1" dirty="0"/>
              <a:t>Writing and Making a Motion to Present a Resolution (continued)</a:t>
            </a:r>
          </a:p>
        </p:txBody>
      </p:sp>
      <p:sp>
        <p:nvSpPr>
          <p:cNvPr id="3" name="Content Placeholder 2"/>
          <p:cNvSpPr>
            <a:spLocks noGrp="1"/>
          </p:cNvSpPr>
          <p:nvPr>
            <p:ph idx="1"/>
          </p:nvPr>
        </p:nvSpPr>
        <p:spPr>
          <a:xfrm>
            <a:off x="364513" y="1347538"/>
            <a:ext cx="10319529" cy="5149515"/>
          </a:xfrm>
        </p:spPr>
        <p:txBody>
          <a:bodyPr>
            <a:normAutofit lnSpcReduction="10000"/>
          </a:bodyPr>
          <a:lstStyle/>
          <a:p>
            <a:pPr marL="0" lvl="0" indent="0">
              <a:buNone/>
            </a:pPr>
            <a:r>
              <a:rPr lang="en-US" sz="2800" dirty="0" smtClean="0"/>
              <a:t>5. The </a:t>
            </a:r>
            <a:r>
              <a:rPr lang="en-US" sz="2800" dirty="0"/>
              <a:t>preamble should never contain a period, but each paragraph should close with a comma or semicolon, followed by “and,” except the last paragraph, which should close with the word “therefore,” or “therefore, be it.”</a:t>
            </a:r>
          </a:p>
          <a:p>
            <a:pPr marL="0" lvl="0" indent="0">
              <a:buNone/>
            </a:pPr>
            <a:r>
              <a:rPr lang="en-US" sz="2800" dirty="0" smtClean="0"/>
              <a:t>6. A </a:t>
            </a:r>
            <a:r>
              <a:rPr lang="en-US" sz="2800" dirty="0"/>
              <a:t>resolution should avoid periods where practicable. Usually, where periods are necessary, it is better to separate it into a series of resolutions, in which case the resolutions may be numbered, if preferred, by preceding them with the figures 1, 2, etc.; or it may retain the form of a single resolution with several paragraphs, each beginning with “That,” and these may be numbered, if preferred, by placing “First,” “Second,” etc., just before the word “That.”</a:t>
            </a:r>
          </a:p>
          <a:p>
            <a:endParaRPr lang="en-US" dirty="0"/>
          </a:p>
        </p:txBody>
      </p:sp>
    </p:spTree>
    <p:extLst>
      <p:ext uri="{BB962C8B-B14F-4D97-AF65-F5344CB8AC3E}">
        <p14:creationId xmlns:p14="http://schemas.microsoft.com/office/powerpoint/2010/main" val="546488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140434" cy="1320800"/>
          </a:xfrm>
        </p:spPr>
        <p:txBody>
          <a:bodyPr>
            <a:normAutofit fontScale="90000"/>
          </a:bodyPr>
          <a:lstStyle/>
          <a:p>
            <a:r>
              <a:rPr lang="en-US" b="1" dirty="0" smtClean="0"/>
              <a:t>4CS Resolutions Guide and the </a:t>
            </a:r>
            <a:r>
              <a:rPr lang="en-US" b="1" smtClean="0"/>
              <a:t>Statewide Resolution Process</a:t>
            </a:r>
            <a:br>
              <a:rPr lang="en-US" b="1" smtClean="0"/>
            </a:br>
            <a:endParaRPr lang="en-US" b="1" dirty="0"/>
          </a:p>
        </p:txBody>
      </p:sp>
      <p:sp>
        <p:nvSpPr>
          <p:cNvPr id="3" name="Content Placeholder 2"/>
          <p:cNvSpPr>
            <a:spLocks noGrp="1"/>
          </p:cNvSpPr>
          <p:nvPr>
            <p:ph idx="1"/>
          </p:nvPr>
        </p:nvSpPr>
        <p:spPr/>
        <p:txBody>
          <a:bodyPr>
            <a:normAutofit/>
          </a:bodyPr>
          <a:lstStyle/>
          <a:p>
            <a:r>
              <a:rPr lang="en-US" dirty="0" smtClean="0"/>
              <a:t>Resolutions Prior to Area Meetings:</a:t>
            </a:r>
          </a:p>
          <a:p>
            <a:pPr lvl="1"/>
            <a:r>
              <a:rPr lang="en-US" dirty="0" smtClean="0"/>
              <a:t>Resolutions drafted and brought forward to the Area meeting by classified senates in that Area.</a:t>
            </a:r>
          </a:p>
          <a:p>
            <a:pPr lvl="1"/>
            <a:r>
              <a:rPr lang="en-US" dirty="0" smtClean="0"/>
              <a:t>Resolutions adopted by local senates in the Area</a:t>
            </a:r>
          </a:p>
          <a:p>
            <a:pPr lvl="1"/>
            <a:r>
              <a:rPr lang="en-US" dirty="0" smtClean="0"/>
              <a:t>Resolutions Developed during the Area meetings by those in attendance.  </a:t>
            </a:r>
          </a:p>
          <a:p>
            <a:r>
              <a:rPr lang="en-US" dirty="0" smtClean="0"/>
              <a:t>Resolutions adopted at Area Meetings and moved forward by the Executive Committee are reviewed at Executive Board meetings along with being </a:t>
            </a:r>
            <a:r>
              <a:rPr lang="en-US" dirty="0" err="1" smtClean="0"/>
              <a:t>agendized</a:t>
            </a:r>
            <a:r>
              <a:rPr lang="en-US" dirty="0" smtClean="0"/>
              <a:t> for an upcoming Regional Meeting.</a:t>
            </a:r>
          </a:p>
          <a:p>
            <a:endParaRPr lang="en-US" dirty="0"/>
          </a:p>
          <a:p>
            <a:r>
              <a:rPr lang="en-US" dirty="0" smtClean="0"/>
              <a:t>Action: Merced College Classified Senate Resolution 1-15</a:t>
            </a:r>
          </a:p>
          <a:p>
            <a:pPr lvl="1"/>
            <a:r>
              <a:rPr lang="en-US" dirty="0" smtClean="0"/>
              <a:t>Classified Professional</a:t>
            </a:r>
          </a:p>
        </p:txBody>
      </p:sp>
    </p:spTree>
    <p:extLst>
      <p:ext uri="{BB962C8B-B14F-4D97-AF65-F5344CB8AC3E}">
        <p14:creationId xmlns:p14="http://schemas.microsoft.com/office/powerpoint/2010/main" val="232573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Suggestions/Discussion</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817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Workshop Points</a:t>
            </a:r>
            <a:endParaRPr lang="en-US" b="1" dirty="0"/>
          </a:p>
        </p:txBody>
      </p:sp>
      <p:sp>
        <p:nvSpPr>
          <p:cNvPr id="3" name="Content Placeholder 2"/>
          <p:cNvSpPr>
            <a:spLocks noGrp="1"/>
          </p:cNvSpPr>
          <p:nvPr>
            <p:ph idx="1"/>
          </p:nvPr>
        </p:nvSpPr>
        <p:spPr>
          <a:xfrm>
            <a:off x="677334" y="1732547"/>
            <a:ext cx="10295466" cy="4861684"/>
          </a:xfrm>
        </p:spPr>
        <p:txBody>
          <a:bodyPr>
            <a:normAutofit lnSpcReduction="10000"/>
          </a:bodyPr>
          <a:lstStyle/>
          <a:p>
            <a:r>
              <a:rPr lang="en-US" sz="2800" dirty="0" smtClean="0"/>
              <a:t>Definition of a Resolution</a:t>
            </a:r>
          </a:p>
          <a:p>
            <a:r>
              <a:rPr lang="en-US" sz="2800" dirty="0" smtClean="0"/>
              <a:t>Why are Resolutions Important</a:t>
            </a:r>
          </a:p>
          <a:p>
            <a:r>
              <a:rPr lang="en-US" sz="2800" dirty="0" smtClean="0"/>
              <a:t>Writing Resolutions</a:t>
            </a:r>
          </a:p>
          <a:p>
            <a:r>
              <a:rPr lang="en-US" sz="2800" dirty="0" smtClean="0"/>
              <a:t>Resolution Levels and Types</a:t>
            </a:r>
          </a:p>
          <a:p>
            <a:r>
              <a:rPr lang="en-US" sz="2800" dirty="0" smtClean="0"/>
              <a:t>5 Steps to Creating Resolutions</a:t>
            </a:r>
          </a:p>
          <a:p>
            <a:r>
              <a:rPr lang="en-US" sz="2800" dirty="0" smtClean="0"/>
              <a:t>Tips and Warnings</a:t>
            </a:r>
          </a:p>
          <a:p>
            <a:r>
              <a:rPr lang="en-US" sz="2800" dirty="0" smtClean="0"/>
              <a:t>Developing a Number System</a:t>
            </a:r>
          </a:p>
          <a:p>
            <a:r>
              <a:rPr lang="en-US" sz="2800" dirty="0" smtClean="0"/>
              <a:t>Writing and Making a Motion to Present a Resolution</a:t>
            </a:r>
          </a:p>
          <a:p>
            <a:r>
              <a:rPr lang="en-US" sz="2800" dirty="0" smtClean="0"/>
              <a:t>4CS Resolutions Handbook and Plenary Process</a:t>
            </a:r>
          </a:p>
          <a:p>
            <a:endParaRPr lang="en-US" dirty="0"/>
          </a:p>
        </p:txBody>
      </p:sp>
    </p:spTree>
    <p:extLst>
      <p:ext uri="{BB962C8B-B14F-4D97-AF65-F5344CB8AC3E}">
        <p14:creationId xmlns:p14="http://schemas.microsoft.com/office/powerpoint/2010/main" val="1445227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of a Resolution</a:t>
            </a:r>
            <a:r>
              <a:rPr lang="en-US" dirty="0"/>
              <a:t/>
            </a:r>
            <a:br>
              <a:rPr lang="en-US" dirty="0"/>
            </a:br>
            <a:endParaRPr lang="en-US" dirty="0"/>
          </a:p>
        </p:txBody>
      </p:sp>
      <p:sp>
        <p:nvSpPr>
          <p:cNvPr id="3" name="Content Placeholder 2"/>
          <p:cNvSpPr>
            <a:spLocks noGrp="1"/>
          </p:cNvSpPr>
          <p:nvPr>
            <p:ph idx="1"/>
          </p:nvPr>
        </p:nvSpPr>
        <p:spPr>
          <a:xfrm>
            <a:off x="318746" y="1930400"/>
            <a:ext cx="10337996" cy="3880773"/>
          </a:xfrm>
        </p:spPr>
        <p:txBody>
          <a:bodyPr>
            <a:normAutofit fontScale="92500" lnSpcReduction="20000"/>
          </a:bodyPr>
          <a:lstStyle/>
          <a:p>
            <a:pPr marL="0" indent="0">
              <a:buNone/>
            </a:pPr>
            <a:r>
              <a:rPr lang="en-US" sz="2800" b="1" i="1" dirty="0"/>
              <a:t>A written main motion on a subject of great importance expressed in formal wording.</a:t>
            </a:r>
          </a:p>
          <a:p>
            <a:endParaRPr lang="en-US" sz="2800" dirty="0" smtClean="0"/>
          </a:p>
          <a:p>
            <a:r>
              <a:rPr lang="en-US" sz="2800" dirty="0" smtClean="0"/>
              <a:t>Represents a significant decision</a:t>
            </a:r>
          </a:p>
          <a:p>
            <a:r>
              <a:rPr lang="en-US" sz="2800" dirty="0" smtClean="0"/>
              <a:t>An important document serving as a formal statement, official expression or opinion of the organization</a:t>
            </a:r>
          </a:p>
          <a:p>
            <a:r>
              <a:rPr lang="en-US" sz="2800" dirty="0" smtClean="0"/>
              <a:t>No </a:t>
            </a:r>
            <a:r>
              <a:rPr lang="en-US" sz="2800" dirty="0"/>
              <a:t>resolution is in order that creates a conflict with the bylaws.</a:t>
            </a:r>
          </a:p>
          <a:p>
            <a:r>
              <a:rPr lang="en-US" sz="2800" dirty="0"/>
              <a:t>Resolutions are adopted by a majority vote and continue in force until rescinded</a:t>
            </a:r>
            <a:r>
              <a:rPr lang="en-US" sz="2800" dirty="0" smtClean="0"/>
              <a:t>.</a:t>
            </a:r>
            <a:endParaRPr lang="en-US" sz="2800" dirty="0"/>
          </a:p>
        </p:txBody>
      </p:sp>
    </p:spTree>
    <p:extLst>
      <p:ext uri="{BB962C8B-B14F-4D97-AF65-F5344CB8AC3E}">
        <p14:creationId xmlns:p14="http://schemas.microsoft.com/office/powerpoint/2010/main" val="1584981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Importance</a:t>
            </a:r>
            <a:r>
              <a:rPr lang="en-US" dirty="0" smtClean="0"/>
              <a:t>	</a:t>
            </a:r>
            <a:endParaRPr lang="en-US" dirty="0"/>
          </a:p>
        </p:txBody>
      </p:sp>
      <p:sp>
        <p:nvSpPr>
          <p:cNvPr id="3" name="Content Placeholder 2"/>
          <p:cNvSpPr>
            <a:spLocks noGrp="1"/>
          </p:cNvSpPr>
          <p:nvPr>
            <p:ph idx="1"/>
          </p:nvPr>
        </p:nvSpPr>
        <p:spPr/>
        <p:txBody>
          <a:bodyPr/>
          <a:lstStyle/>
          <a:p>
            <a:r>
              <a:rPr lang="en-US" dirty="0" smtClean="0"/>
              <a:t>A resolution gives assurance to other parties that a transaction was properly authorized.</a:t>
            </a:r>
          </a:p>
          <a:p>
            <a:r>
              <a:rPr lang="en-US" dirty="0" smtClean="0"/>
              <a:t>An authorized person may be asked to show the resolution as proof of a financial decision</a:t>
            </a:r>
          </a:p>
          <a:p>
            <a:r>
              <a:rPr lang="en-US" dirty="0" smtClean="0"/>
              <a:t>The resolution also indicates that the actions were taken on behalf of the Board, rather than by a director or head of the organization.</a:t>
            </a:r>
          </a:p>
          <a:p>
            <a:r>
              <a:rPr lang="en-US" dirty="0" smtClean="0"/>
              <a:t>Formal resolutions can prevent later disputes between individuals or the Board and a third party.</a:t>
            </a:r>
          </a:p>
        </p:txBody>
      </p:sp>
    </p:spTree>
    <p:extLst>
      <p:ext uri="{BB962C8B-B14F-4D97-AF65-F5344CB8AC3E}">
        <p14:creationId xmlns:p14="http://schemas.microsoft.com/office/powerpoint/2010/main" val="77363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Writing Resolutions</a:t>
            </a:r>
            <a:endParaRPr lang="en-US" b="1" dirty="0"/>
          </a:p>
        </p:txBody>
      </p:sp>
      <p:sp>
        <p:nvSpPr>
          <p:cNvPr id="3" name="Content Placeholder 2"/>
          <p:cNvSpPr>
            <a:spLocks noGrp="1"/>
          </p:cNvSpPr>
          <p:nvPr>
            <p:ph idx="1"/>
          </p:nvPr>
        </p:nvSpPr>
        <p:spPr/>
        <p:txBody>
          <a:bodyPr/>
          <a:lstStyle/>
          <a:p>
            <a:r>
              <a:rPr lang="en-US" sz="2800" dirty="0"/>
              <a:t>Resolutions are often a means of adopting specific policies or positions.</a:t>
            </a:r>
          </a:p>
          <a:p>
            <a:r>
              <a:rPr lang="en-US" sz="2800" dirty="0"/>
              <a:t>A means of setting policies or authorizing the creation of new committees or other functioning sub-groups within the larger group.</a:t>
            </a:r>
          </a:p>
          <a:p>
            <a:r>
              <a:rPr lang="en-US" sz="2800" dirty="0"/>
              <a:t>The process for effectively writing a resolution is fairly straightforward, and can be adapted to fit just about any situation.</a:t>
            </a:r>
          </a:p>
          <a:p>
            <a:endParaRPr lang="en-US" dirty="0"/>
          </a:p>
        </p:txBody>
      </p:sp>
    </p:spTree>
    <p:extLst>
      <p:ext uri="{BB962C8B-B14F-4D97-AF65-F5344CB8AC3E}">
        <p14:creationId xmlns:p14="http://schemas.microsoft.com/office/powerpoint/2010/main" val="1412367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Resolution Levels</a:t>
            </a:r>
            <a:endParaRPr lang="en-US" b="1" dirty="0"/>
          </a:p>
        </p:txBody>
      </p:sp>
      <p:sp>
        <p:nvSpPr>
          <p:cNvPr id="3" name="Content Placeholder 2"/>
          <p:cNvSpPr>
            <a:spLocks noGrp="1"/>
          </p:cNvSpPr>
          <p:nvPr>
            <p:ph idx="1"/>
          </p:nvPr>
        </p:nvSpPr>
        <p:spPr>
          <a:xfrm>
            <a:off x="677334" y="1930400"/>
            <a:ext cx="8596668" cy="4040094"/>
          </a:xfrm>
        </p:spPr>
        <p:txBody>
          <a:bodyPr>
            <a:noAutofit/>
          </a:bodyPr>
          <a:lstStyle/>
          <a:p>
            <a:r>
              <a:rPr lang="en-US" sz="3200" dirty="0"/>
              <a:t>Addressing (senate) </a:t>
            </a:r>
            <a:r>
              <a:rPr lang="en-US" sz="3200" dirty="0" smtClean="0"/>
              <a:t>business</a:t>
            </a:r>
          </a:p>
          <a:p>
            <a:endParaRPr lang="en-US" sz="3200" dirty="0"/>
          </a:p>
          <a:p>
            <a:r>
              <a:rPr lang="en-US" sz="3200" dirty="0"/>
              <a:t>Addressing college </a:t>
            </a:r>
            <a:r>
              <a:rPr lang="en-US" sz="3200" dirty="0" smtClean="0"/>
              <a:t>issues</a:t>
            </a:r>
          </a:p>
          <a:p>
            <a:endParaRPr lang="en-US" sz="3200" dirty="0"/>
          </a:p>
          <a:p>
            <a:r>
              <a:rPr lang="en-US" sz="3200" dirty="0"/>
              <a:t>Addressing statewide </a:t>
            </a:r>
            <a:r>
              <a:rPr lang="en-US" sz="3200" dirty="0" smtClean="0"/>
              <a:t>issues</a:t>
            </a:r>
            <a:endParaRPr lang="en-US" sz="3200" dirty="0"/>
          </a:p>
        </p:txBody>
      </p:sp>
    </p:spTree>
    <p:extLst>
      <p:ext uri="{BB962C8B-B14F-4D97-AF65-F5344CB8AC3E}">
        <p14:creationId xmlns:p14="http://schemas.microsoft.com/office/powerpoint/2010/main" val="1322801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77334" y="430305"/>
            <a:ext cx="8596668" cy="80682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t>Resolution Types</a:t>
            </a:r>
            <a:endParaRPr lang="en-US" b="1" dirty="0"/>
          </a:p>
        </p:txBody>
      </p:sp>
      <p:sp>
        <p:nvSpPr>
          <p:cNvPr id="5" name="Content Placeholder 2"/>
          <p:cNvSpPr txBox="1">
            <a:spLocks/>
          </p:cNvSpPr>
          <p:nvPr/>
        </p:nvSpPr>
        <p:spPr>
          <a:xfrm>
            <a:off x="677334" y="1075764"/>
            <a:ext cx="10707842" cy="562983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3200" dirty="0" smtClean="0"/>
              <a:t>Substantive and Procedural</a:t>
            </a:r>
          </a:p>
          <a:p>
            <a:pPr lvl="1">
              <a:buFont typeface="Wingdings" charset="2"/>
              <a:buChar char="Ø"/>
            </a:pPr>
            <a:r>
              <a:rPr lang="en-US" sz="3000" dirty="0" smtClean="0"/>
              <a:t>“Resolutions </a:t>
            </a:r>
            <a:r>
              <a:rPr lang="en-US" sz="3000" dirty="0"/>
              <a:t>of Substance” serve as one means by which opinions may be expressed, purposes implemented, and directions given for future action</a:t>
            </a:r>
            <a:r>
              <a:rPr lang="en-US" sz="3000" dirty="0" smtClean="0"/>
              <a:t>.</a:t>
            </a:r>
            <a:endParaRPr lang="en-US" sz="2800" dirty="0"/>
          </a:p>
          <a:p>
            <a:r>
              <a:rPr lang="en-US" sz="3200" dirty="0"/>
              <a:t>Courtesy Resolutions (CR/2/1) (end of </a:t>
            </a:r>
            <a:r>
              <a:rPr lang="en-US" sz="3200" dirty="0" smtClean="0"/>
              <a:t>meeting)</a:t>
            </a:r>
          </a:p>
          <a:p>
            <a:pPr lvl="1">
              <a:buFont typeface="Wingdings" charset="2"/>
              <a:buChar char="Ø"/>
            </a:pPr>
            <a:r>
              <a:rPr lang="en-US" sz="2800" dirty="0" smtClean="0"/>
              <a:t>“Courtesy </a:t>
            </a:r>
            <a:r>
              <a:rPr lang="en-US" sz="2800" dirty="0"/>
              <a:t>Resolutions” communicate an expression of gratitude for contributions made by groups or individuals</a:t>
            </a:r>
            <a:r>
              <a:rPr lang="en-US" sz="2800" dirty="0" smtClean="0"/>
              <a:t>.</a:t>
            </a:r>
            <a:endParaRPr lang="en-US" sz="2800" dirty="0"/>
          </a:p>
          <a:p>
            <a:r>
              <a:rPr lang="en-US" sz="3200" dirty="0"/>
              <a:t>Emergency </a:t>
            </a:r>
            <a:r>
              <a:rPr lang="en-US" sz="3200" dirty="0" smtClean="0"/>
              <a:t>Resolutions</a:t>
            </a:r>
          </a:p>
          <a:p>
            <a:pPr lvl="1">
              <a:buFont typeface="Wingdings" charset="2"/>
              <a:buChar char="Ø"/>
            </a:pPr>
            <a:r>
              <a:rPr lang="en-US" sz="2600" dirty="0"/>
              <a:t>“Emergency Resolutions” address topics that arise following the resolution deadline date. </a:t>
            </a:r>
          </a:p>
        </p:txBody>
      </p:sp>
    </p:spTree>
    <p:extLst>
      <p:ext uri="{BB962C8B-B14F-4D97-AF65-F5344CB8AC3E}">
        <p14:creationId xmlns:p14="http://schemas.microsoft.com/office/powerpoint/2010/main" val="13050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Steps to Creating Resolutions</a:t>
            </a:r>
            <a:endParaRPr lang="en-US" b="1" dirty="0"/>
          </a:p>
        </p:txBody>
      </p:sp>
      <p:sp>
        <p:nvSpPr>
          <p:cNvPr id="3" name="Content Placeholder 2"/>
          <p:cNvSpPr>
            <a:spLocks noGrp="1"/>
          </p:cNvSpPr>
          <p:nvPr>
            <p:ph idx="1"/>
          </p:nvPr>
        </p:nvSpPr>
        <p:spPr/>
        <p:txBody>
          <a:bodyPr>
            <a:normAutofit/>
          </a:bodyPr>
          <a:lstStyle/>
          <a:p>
            <a:pPr marL="0" indent="0">
              <a:buNone/>
            </a:pPr>
            <a:r>
              <a:rPr lang="en-US" sz="2800" b="1" dirty="0" smtClean="0"/>
              <a:t>1.	</a:t>
            </a:r>
          </a:p>
          <a:p>
            <a:pPr marL="0" indent="0">
              <a:buNone/>
            </a:pPr>
            <a:r>
              <a:rPr lang="en-US" sz="2800" b="1" dirty="0" smtClean="0"/>
              <a:t>Acquaint </a:t>
            </a:r>
            <a:r>
              <a:rPr lang="en-US" sz="2800" b="1" dirty="0"/>
              <a:t>yourself with the general format for resolutions. </a:t>
            </a:r>
            <a:r>
              <a:rPr lang="en-US" sz="2800" dirty="0"/>
              <a:t>Many people use examples from parliamentary procedure as the guideline for structure and flow of a resolution. Such helpful guides as Robert’s Rules of Order can provide examples of the use of key phrases such as “whereas” and “resolved</a:t>
            </a:r>
            <a:r>
              <a:rPr lang="en-US" sz="2800" dirty="0" smtClean="0"/>
              <a:t>.”</a:t>
            </a:r>
            <a:endParaRPr lang="en-US" sz="2800" dirty="0"/>
          </a:p>
        </p:txBody>
      </p:sp>
    </p:spTree>
    <p:extLst>
      <p:ext uri="{BB962C8B-B14F-4D97-AF65-F5344CB8AC3E}">
        <p14:creationId xmlns:p14="http://schemas.microsoft.com/office/powerpoint/2010/main" val="745453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5 Steps to Creating </a:t>
            </a:r>
            <a:r>
              <a:rPr lang="en-US" sz="2000" b="1" dirty="0" smtClean="0"/>
              <a:t>Resolutions - Continued</a:t>
            </a:r>
            <a:endParaRPr lang="en-US" sz="2000" b="1" dirty="0"/>
          </a:p>
        </p:txBody>
      </p:sp>
      <p:sp>
        <p:nvSpPr>
          <p:cNvPr id="3" name="Content Placeholder 2"/>
          <p:cNvSpPr>
            <a:spLocks noGrp="1"/>
          </p:cNvSpPr>
          <p:nvPr>
            <p:ph idx="1"/>
          </p:nvPr>
        </p:nvSpPr>
        <p:spPr/>
        <p:txBody>
          <a:bodyPr>
            <a:normAutofit lnSpcReduction="10000"/>
          </a:bodyPr>
          <a:lstStyle/>
          <a:p>
            <a:pPr marL="0" indent="0">
              <a:buNone/>
            </a:pPr>
            <a:r>
              <a:rPr lang="en-US" sz="2800" b="1" dirty="0" smtClean="0"/>
              <a:t>2.</a:t>
            </a:r>
          </a:p>
          <a:p>
            <a:pPr marL="0" indent="0">
              <a:buNone/>
            </a:pPr>
            <a:r>
              <a:rPr lang="en-US" sz="2800" b="1" dirty="0"/>
              <a:t>Define the situation that you believe needs to be addressed. </a:t>
            </a:r>
            <a:r>
              <a:rPr lang="en-US" sz="2800" dirty="0"/>
              <a:t>This will often mean focusing in on a core issue that may be impacting a larger issue facing the organization. Be as specific as possible about the nature of this core issue, as this helps to lay the groundwork for demonstrating the relevance of the resolution to the current condition of the organization.  </a:t>
            </a:r>
          </a:p>
          <a:p>
            <a:endParaRPr lang="en-US" dirty="0"/>
          </a:p>
        </p:txBody>
      </p:sp>
    </p:spTree>
    <p:extLst>
      <p:ext uri="{BB962C8B-B14F-4D97-AF65-F5344CB8AC3E}">
        <p14:creationId xmlns:p14="http://schemas.microsoft.com/office/powerpoint/2010/main" val="8519337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155</TotalTime>
  <Words>1279</Words>
  <Application>Microsoft Macintosh PowerPoint</Application>
  <PresentationFormat>Widescreen</PresentationFormat>
  <Paragraphs>86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Trebuchet MS</vt:lpstr>
      <vt:lpstr>Wingdings</vt:lpstr>
      <vt:lpstr>Wingdings 3</vt:lpstr>
      <vt:lpstr>Facet</vt:lpstr>
      <vt:lpstr>Resolution Writing and Why It Is Important</vt:lpstr>
      <vt:lpstr>Workshop Points</vt:lpstr>
      <vt:lpstr>Definition of a Resolution </vt:lpstr>
      <vt:lpstr>Importance </vt:lpstr>
      <vt:lpstr>Writing Resolutions</vt:lpstr>
      <vt:lpstr>Resolution Levels</vt:lpstr>
      <vt:lpstr>PowerPoint Presentation</vt:lpstr>
      <vt:lpstr>5 Steps to Creating Resolutions</vt:lpstr>
      <vt:lpstr>5 Steps to Creating Resolutions - Continued</vt:lpstr>
      <vt:lpstr>5 Steps to Creating Resolutions - Continued</vt:lpstr>
      <vt:lpstr>5 Steps to Creating Resolutions - Continued</vt:lpstr>
      <vt:lpstr>5 Steps to Creating Resolutions - Continued</vt:lpstr>
      <vt:lpstr>Tips and Warnings</vt:lpstr>
      <vt:lpstr>Develop a System for Numbering</vt:lpstr>
      <vt:lpstr>Writing and Making a Motion to Present a Resolution</vt:lpstr>
      <vt:lpstr>Writing and Making a Motion to Present a Resolution (continued)</vt:lpstr>
      <vt:lpstr>Writing and Making a Motion to Present a Resolution (continued)</vt:lpstr>
      <vt:lpstr>4CS Resolutions Guide and the Statewide Resolution Process </vt:lpstr>
      <vt:lpstr>Suggestions/Discussion</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Resolutions</dc:title>
  <dc:creator>Microsoft Office User</dc:creator>
  <cp:lastModifiedBy>Microsoft Office User</cp:lastModifiedBy>
  <cp:revision>15</cp:revision>
  <cp:lastPrinted>2016-08-03T00:11:40Z</cp:lastPrinted>
  <dcterms:created xsi:type="dcterms:W3CDTF">2016-07-15T14:07:14Z</dcterms:created>
  <dcterms:modified xsi:type="dcterms:W3CDTF">2016-08-28T20:20:55Z</dcterms:modified>
</cp:coreProperties>
</file>