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63" r:id="rId4"/>
    <p:sldId id="258" r:id="rId5"/>
    <p:sldId id="265" r:id="rId6"/>
    <p:sldId id="261" r:id="rId7"/>
    <p:sldId id="264" r:id="rId8"/>
    <p:sldId id="259" r:id="rId9"/>
    <p:sldId id="262" r:id="rId10"/>
    <p:sldId id="26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86" autoAdjust="0"/>
  </p:normalViewPr>
  <p:slideViewPr>
    <p:cSldViewPr>
      <p:cViewPr varScale="1">
        <p:scale>
          <a:sx n="90" d="100"/>
          <a:sy n="90" d="100"/>
        </p:scale>
        <p:origin x="-594" y="-114"/>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286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E74A146-0DDA-4DFF-BD7C-932B26DE562F}" type="datetimeFigureOut">
              <a:rPr lang="en-US" smtClean="0"/>
              <a:t>6/12/2017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E15967A-7F0A-4D68-A69A-4FDC7C1FF69D}" type="slidenum">
              <a:rPr lang="en-US" smtClean="0"/>
              <a:t>‹#›</a:t>
            </a:fld>
            <a:endParaRPr lang="en-US"/>
          </a:p>
        </p:txBody>
      </p:sp>
    </p:spTree>
    <p:extLst>
      <p:ext uri="{BB962C8B-B14F-4D97-AF65-F5344CB8AC3E}">
        <p14:creationId xmlns:p14="http://schemas.microsoft.com/office/powerpoint/2010/main" val="1379380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B8B9FA6-B6B5-414E-B366-547D4F66D7EB}" type="datetimeFigureOut">
              <a:rPr lang="en-US" smtClean="0"/>
              <a:t>6/12/2017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6FE9BBB-6BAD-4952-A253-2453EFBB7447}" type="slidenum">
              <a:rPr lang="en-US" smtClean="0"/>
              <a:t>‹#›</a:t>
            </a:fld>
            <a:endParaRPr lang="en-US"/>
          </a:p>
        </p:txBody>
      </p:sp>
    </p:spTree>
    <p:extLst>
      <p:ext uri="{BB962C8B-B14F-4D97-AF65-F5344CB8AC3E}">
        <p14:creationId xmlns:p14="http://schemas.microsoft.com/office/powerpoint/2010/main" val="11431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cccs.org/publications/4cs_documents/referenceguidesep02-sm.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go to the helpful website of (4CS) California Community College Classified Senate. </a:t>
            </a:r>
          </a:p>
          <a:p>
            <a:endParaRPr lang="en-US" dirty="0"/>
          </a:p>
          <a:p>
            <a:r>
              <a:rPr lang="en-US" dirty="0" smtClean="0"/>
              <a:t>You will find the site helpful with tips , policies and procedures . </a:t>
            </a:r>
          </a:p>
          <a:p>
            <a:endParaRPr lang="en-US" dirty="0"/>
          </a:p>
          <a:p>
            <a:r>
              <a:rPr lang="en-US" dirty="0" smtClean="0"/>
              <a:t>The Reference Guide is vital to ones success .  It provides structure for a solid foundation. </a:t>
            </a:r>
          </a:p>
          <a:p>
            <a:endParaRPr lang="en-US" dirty="0"/>
          </a:p>
          <a:p>
            <a:r>
              <a:rPr lang="en-US" dirty="0" smtClean="0">
                <a:hlinkClick r:id="rId3"/>
              </a:rPr>
              <a:t>http://www.ccccs.org/publications/4cs_documents/referenceguidesep02-sm.pdf</a:t>
            </a:r>
            <a:endParaRPr lang="en-US" dirty="0" smtClean="0"/>
          </a:p>
          <a:p>
            <a:endParaRPr lang="en-US" dirty="0"/>
          </a:p>
        </p:txBody>
      </p:sp>
      <p:sp>
        <p:nvSpPr>
          <p:cNvPr id="4" name="Slide Number Placeholder 3"/>
          <p:cNvSpPr>
            <a:spLocks noGrp="1"/>
          </p:cNvSpPr>
          <p:nvPr>
            <p:ph type="sldNum" sz="quarter" idx="10"/>
          </p:nvPr>
        </p:nvSpPr>
        <p:spPr/>
        <p:txBody>
          <a:bodyPr/>
          <a:lstStyle/>
          <a:p>
            <a:fld id="{96FE9BBB-6BAD-4952-A253-2453EFBB7447}" type="slidenum">
              <a:rPr lang="en-US" smtClean="0"/>
              <a:t>1</a:t>
            </a:fld>
            <a:endParaRPr lang="en-US"/>
          </a:p>
        </p:txBody>
      </p:sp>
    </p:spTree>
    <p:extLst>
      <p:ext uri="{BB962C8B-B14F-4D97-AF65-F5344CB8AC3E}">
        <p14:creationId xmlns:p14="http://schemas.microsoft.com/office/powerpoint/2010/main" val="1220527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FE9BBB-6BAD-4952-A253-2453EFBB7447}" type="slidenum">
              <a:rPr lang="en-US" smtClean="0"/>
              <a:t>10</a:t>
            </a:fld>
            <a:endParaRPr lang="en-US"/>
          </a:p>
        </p:txBody>
      </p:sp>
    </p:spTree>
    <p:extLst>
      <p:ext uri="{BB962C8B-B14F-4D97-AF65-F5344CB8AC3E}">
        <p14:creationId xmlns:p14="http://schemas.microsoft.com/office/powerpoint/2010/main" val="111976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Recruit every opportunity that comes your way. Schedule a time once a week. Get up and  get to know your campus. </a:t>
            </a:r>
          </a:p>
          <a:p>
            <a:endParaRPr lang="en-US" dirty="0"/>
          </a:p>
          <a:p>
            <a:r>
              <a:rPr lang="en-US" dirty="0" smtClean="0"/>
              <a:t>Email- Find a balance. Send out, but not too often. </a:t>
            </a:r>
            <a:r>
              <a:rPr lang="en-US" dirty="0"/>
              <a:t>D</a:t>
            </a:r>
            <a:r>
              <a:rPr lang="en-US" dirty="0" smtClean="0"/>
              <a:t>on’t drown out the message, but inform the people.  </a:t>
            </a:r>
          </a:p>
          <a:p>
            <a:endParaRPr lang="en-US" dirty="0"/>
          </a:p>
          <a:p>
            <a:r>
              <a:rPr lang="en-US" dirty="0" smtClean="0"/>
              <a:t>Word of mouth – Encourage others to get involved. Participatory governance is an opportunity.  Share some delineation of duties that the senate shares. Example: Standing committee appointments. </a:t>
            </a:r>
          </a:p>
          <a:p>
            <a:endParaRPr lang="en-US" dirty="0"/>
          </a:p>
          <a:p>
            <a:r>
              <a:rPr lang="en-US" dirty="0" smtClean="0"/>
              <a:t>Handout Packets- Information about the senate</a:t>
            </a:r>
          </a:p>
          <a:p>
            <a:endParaRPr lang="en-US" dirty="0"/>
          </a:p>
          <a:p>
            <a:r>
              <a:rPr lang="en-US" dirty="0" smtClean="0"/>
              <a:t>Professional Development Day –  beak –out session </a:t>
            </a:r>
          </a:p>
          <a:p>
            <a:endParaRPr lang="en-US" dirty="0"/>
          </a:p>
          <a:p>
            <a:r>
              <a:rPr lang="en-US" dirty="0" smtClean="0"/>
              <a:t>Networking – Take advantage to spread the word at meetings, events, and conferences. </a:t>
            </a:r>
          </a:p>
          <a:p>
            <a:endParaRPr lang="en-US" dirty="0"/>
          </a:p>
          <a:p>
            <a:r>
              <a:rPr lang="en-US" dirty="0" smtClean="0"/>
              <a:t>Hope – for the best, and stay optimistic.  </a:t>
            </a:r>
          </a:p>
          <a:p>
            <a:endParaRPr lang="en-US" dirty="0"/>
          </a:p>
          <a:p>
            <a:r>
              <a:rPr lang="en-US" dirty="0" smtClean="0"/>
              <a:t>Recruitment is very important and on-going. </a:t>
            </a:r>
          </a:p>
          <a:p>
            <a:endParaRPr lang="en-US" dirty="0"/>
          </a:p>
          <a:p>
            <a:r>
              <a:rPr lang="en-US" dirty="0" smtClean="0"/>
              <a:t>SHARE: Recruitment Ideas? </a:t>
            </a:r>
            <a:endParaRPr lang="en-US" dirty="0"/>
          </a:p>
        </p:txBody>
      </p:sp>
      <p:sp>
        <p:nvSpPr>
          <p:cNvPr id="4" name="Slide Number Placeholder 3"/>
          <p:cNvSpPr>
            <a:spLocks noGrp="1"/>
          </p:cNvSpPr>
          <p:nvPr>
            <p:ph type="sldNum" sz="quarter" idx="10"/>
          </p:nvPr>
        </p:nvSpPr>
        <p:spPr/>
        <p:txBody>
          <a:bodyPr/>
          <a:lstStyle/>
          <a:p>
            <a:fld id="{96FE9BBB-6BAD-4952-A253-2453EFBB7447}" type="slidenum">
              <a:rPr lang="en-US" smtClean="0"/>
              <a:t>2</a:t>
            </a:fld>
            <a:endParaRPr lang="en-US"/>
          </a:p>
        </p:txBody>
      </p:sp>
    </p:spTree>
    <p:extLst>
      <p:ext uri="{BB962C8B-B14F-4D97-AF65-F5344CB8AC3E}">
        <p14:creationId xmlns:p14="http://schemas.microsoft.com/office/powerpoint/2010/main" val="2894831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0" dirty="0" smtClean="0"/>
              <a:t>purpose of the organization – a few sentences explaining what your senate is about</a:t>
            </a:r>
          </a:p>
          <a:p>
            <a:pPr marL="228600" indent="-228600">
              <a:buFont typeface="+mj-lt"/>
              <a:buAutoNum type="arabicPeriod"/>
            </a:pPr>
            <a:r>
              <a:rPr lang="en-US" b="0" dirty="0" smtClean="0"/>
              <a:t>Membership, meetings</a:t>
            </a:r>
            <a:r>
              <a:rPr lang="en-US" b="0" baseline="0" dirty="0" smtClean="0"/>
              <a:t> &amp; officers</a:t>
            </a:r>
            <a:r>
              <a:rPr lang="en-US" b="0" dirty="0" smtClean="0"/>
              <a:t> – Explain who’ll be a part of your senate and a</a:t>
            </a:r>
            <a:r>
              <a:rPr lang="en-US" b="0" baseline="0" dirty="0" smtClean="0"/>
              <a:t> brief description of their roles &amp; responsibilities, when your senate will meet, who’s considered an officer</a:t>
            </a:r>
          </a:p>
          <a:p>
            <a:pPr marL="228600" indent="-228600">
              <a:buFont typeface="+mj-lt"/>
              <a:buAutoNum type="arabicPeriod"/>
            </a:pPr>
            <a:r>
              <a:rPr lang="en-US" b="0" dirty="0" smtClean="0"/>
              <a:t>Rules</a:t>
            </a:r>
            <a:r>
              <a:rPr lang="en-US" b="0" baseline="0" dirty="0" smtClean="0"/>
              <a:t> for elections, committees and bylaws – how often will you have your elections, how the elections will be handled.  What committees will you appoint your constituency and the bylaws that you’ll use to provide</a:t>
            </a:r>
          </a:p>
          <a:p>
            <a:pPr marL="228600" indent="-228600">
              <a:buFont typeface="+mj-lt"/>
              <a:buAutoNum type="arabicPeriod"/>
            </a:pPr>
            <a:r>
              <a:rPr lang="en-US" b="0" baseline="0" dirty="0" smtClean="0"/>
              <a:t>Constitutions are LIVE DOCUMENTS, you can always go back and redefine it as a senate.  Nothing is set in stone.</a:t>
            </a:r>
          </a:p>
          <a:p>
            <a:pPr marL="228600" indent="-228600">
              <a:buFont typeface="+mj-lt"/>
              <a:buAutoNum type="arabicPeriod"/>
            </a:pPr>
            <a:r>
              <a:rPr lang="en-US" b="0" baseline="0" dirty="0" smtClean="0"/>
              <a:t>Share and get comments back from everyone.  This is a group project</a:t>
            </a:r>
          </a:p>
          <a:p>
            <a:pPr marL="228600" indent="-228600">
              <a:buFont typeface="+mj-lt"/>
              <a:buAutoNum type="arabicPeriod"/>
            </a:pPr>
            <a:endParaRPr lang="en-US" b="0" baseline="0" dirty="0" smtClean="0"/>
          </a:p>
          <a:p>
            <a:pPr marL="228600" indent="-228600">
              <a:buFont typeface="+mj-lt"/>
              <a:buAutoNum type="arabicPeriod"/>
            </a:pPr>
            <a:endParaRPr lang="en-US" b="0" dirty="0"/>
          </a:p>
        </p:txBody>
      </p:sp>
      <p:sp>
        <p:nvSpPr>
          <p:cNvPr id="4" name="Slide Number Placeholder 3"/>
          <p:cNvSpPr>
            <a:spLocks noGrp="1"/>
          </p:cNvSpPr>
          <p:nvPr>
            <p:ph type="sldNum" sz="quarter" idx="10"/>
          </p:nvPr>
        </p:nvSpPr>
        <p:spPr/>
        <p:txBody>
          <a:bodyPr/>
          <a:lstStyle/>
          <a:p>
            <a:fld id="{96FE9BBB-6BAD-4952-A253-2453EFBB7447}" type="slidenum">
              <a:rPr lang="en-US" smtClean="0"/>
              <a:t>3</a:t>
            </a:fld>
            <a:endParaRPr lang="en-US"/>
          </a:p>
        </p:txBody>
      </p:sp>
    </p:spTree>
    <p:extLst>
      <p:ext uri="{BB962C8B-B14F-4D97-AF65-F5344CB8AC3E}">
        <p14:creationId xmlns:p14="http://schemas.microsoft.com/office/powerpoint/2010/main" val="2179465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creating a memorandum of understanding (MOU) with your college and Delineation of duties to clarity the senate responsibilities. </a:t>
            </a:r>
          </a:p>
          <a:p>
            <a:endParaRPr lang="en-US" dirty="0"/>
          </a:p>
          <a:p>
            <a:r>
              <a:rPr lang="en-US" dirty="0" smtClean="0"/>
              <a:t>Avoid Union clash or from any other continuant party. </a:t>
            </a:r>
            <a:endParaRPr lang="en-US" dirty="0"/>
          </a:p>
        </p:txBody>
      </p:sp>
      <p:sp>
        <p:nvSpPr>
          <p:cNvPr id="4" name="Slide Number Placeholder 3"/>
          <p:cNvSpPr>
            <a:spLocks noGrp="1"/>
          </p:cNvSpPr>
          <p:nvPr>
            <p:ph type="sldNum" sz="quarter" idx="10"/>
          </p:nvPr>
        </p:nvSpPr>
        <p:spPr/>
        <p:txBody>
          <a:bodyPr/>
          <a:lstStyle/>
          <a:p>
            <a:fld id="{96FE9BBB-6BAD-4952-A253-2453EFBB7447}" type="slidenum">
              <a:rPr lang="en-US" smtClean="0"/>
              <a:t>4</a:t>
            </a:fld>
            <a:endParaRPr lang="en-US"/>
          </a:p>
        </p:txBody>
      </p:sp>
    </p:spTree>
    <p:extLst>
      <p:ext uri="{BB962C8B-B14F-4D97-AF65-F5344CB8AC3E}">
        <p14:creationId xmlns:p14="http://schemas.microsoft.com/office/powerpoint/2010/main" val="3550136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Step</a:t>
            </a:r>
            <a:r>
              <a:rPr lang="en-US" baseline="0" dirty="0" smtClean="0"/>
              <a:t> out outside of your comfort zone and engage with the people.  Ask them questions about what they want to see in their senate.  Try to see how you can engage them.</a:t>
            </a:r>
          </a:p>
          <a:p>
            <a:pPr marL="228600" indent="-228600">
              <a:buFont typeface="+mj-lt"/>
              <a:buAutoNum type="arabicPeriod"/>
            </a:pPr>
            <a:r>
              <a:rPr lang="en-US" baseline="0" dirty="0" smtClean="0"/>
              <a:t>Sticking to a set meeting date and time ensures for better participation.  Know that you can’t always please everyone with the time.  Come up with other ideas of involving them, even if they can’t join the meeting (conference calls, suggestion boxes)</a:t>
            </a:r>
          </a:p>
          <a:p>
            <a:pPr marL="228600" indent="-228600">
              <a:buFont typeface="+mj-lt"/>
              <a:buAutoNum type="arabicPeriod"/>
            </a:pPr>
            <a:r>
              <a:rPr lang="en-US" baseline="0" dirty="0" smtClean="0"/>
              <a:t>Expect that your senate is going to start small, but remember that if you stay consistent and keep pushing forward that you will one day be BIG!</a:t>
            </a:r>
            <a:endParaRPr lang="en-US" dirty="0"/>
          </a:p>
        </p:txBody>
      </p:sp>
      <p:sp>
        <p:nvSpPr>
          <p:cNvPr id="4" name="Slide Number Placeholder 3"/>
          <p:cNvSpPr>
            <a:spLocks noGrp="1"/>
          </p:cNvSpPr>
          <p:nvPr>
            <p:ph type="sldNum" sz="quarter" idx="10"/>
          </p:nvPr>
        </p:nvSpPr>
        <p:spPr/>
        <p:txBody>
          <a:bodyPr/>
          <a:lstStyle/>
          <a:p>
            <a:fld id="{96FE9BBB-6BAD-4952-A253-2453EFBB7447}" type="slidenum">
              <a:rPr lang="en-US" smtClean="0"/>
              <a:t>5</a:t>
            </a:fld>
            <a:endParaRPr lang="en-US"/>
          </a:p>
        </p:txBody>
      </p:sp>
    </p:spTree>
    <p:extLst>
      <p:ext uri="{BB962C8B-B14F-4D97-AF65-F5344CB8AC3E}">
        <p14:creationId xmlns:p14="http://schemas.microsoft.com/office/powerpoint/2010/main" val="59264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 item budget proposal is best. </a:t>
            </a:r>
          </a:p>
          <a:p>
            <a:endParaRPr lang="en-US" dirty="0"/>
          </a:p>
          <a:p>
            <a:r>
              <a:rPr lang="en-US" dirty="0" smtClean="0"/>
              <a:t>Ask for what you want either by being conservative or radical. </a:t>
            </a:r>
          </a:p>
          <a:p>
            <a:endParaRPr lang="en-US" dirty="0"/>
          </a:p>
          <a:p>
            <a:r>
              <a:rPr lang="en-US" dirty="0" smtClean="0"/>
              <a:t>Plan per year by semester. </a:t>
            </a:r>
            <a:endParaRPr lang="en-US" dirty="0"/>
          </a:p>
        </p:txBody>
      </p:sp>
      <p:sp>
        <p:nvSpPr>
          <p:cNvPr id="4" name="Slide Number Placeholder 3"/>
          <p:cNvSpPr>
            <a:spLocks noGrp="1"/>
          </p:cNvSpPr>
          <p:nvPr>
            <p:ph type="sldNum" sz="quarter" idx="10"/>
          </p:nvPr>
        </p:nvSpPr>
        <p:spPr/>
        <p:txBody>
          <a:bodyPr/>
          <a:lstStyle/>
          <a:p>
            <a:fld id="{96FE9BBB-6BAD-4952-A253-2453EFBB7447}" type="slidenum">
              <a:rPr lang="en-US" smtClean="0"/>
              <a:t>6</a:t>
            </a:fld>
            <a:endParaRPr lang="en-US"/>
          </a:p>
        </p:txBody>
      </p:sp>
    </p:spTree>
    <p:extLst>
      <p:ext uri="{BB962C8B-B14F-4D97-AF65-F5344CB8AC3E}">
        <p14:creationId xmlns:p14="http://schemas.microsoft.com/office/powerpoint/2010/main" val="1353541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4CS</a:t>
            </a:r>
            <a:r>
              <a:rPr lang="en-US" baseline="0" dirty="0" smtClean="0"/>
              <a:t> is a great resource!  Roles of Classified Senate &amp; Exclusive Bargaining Agents</a:t>
            </a:r>
          </a:p>
          <a:p>
            <a:pPr marL="228600" indent="-228600">
              <a:buFont typeface="+mj-lt"/>
              <a:buAutoNum type="arabicPeriod"/>
            </a:pPr>
            <a:r>
              <a:rPr lang="en-US" baseline="0" dirty="0" smtClean="0"/>
              <a:t>Try to set up meetings with your union to ensure them of what your senate is about.</a:t>
            </a:r>
          </a:p>
          <a:p>
            <a:pPr marL="228600" indent="-228600">
              <a:buFont typeface="+mj-lt"/>
              <a:buAutoNum type="arabicPeriod"/>
            </a:pPr>
            <a:r>
              <a:rPr lang="en-US" baseline="0" dirty="0" smtClean="0"/>
              <a:t>Always keep the line of communication clear with your union.  If you or them have questions, feel free to reach out to them and let them know you are there to speak with them as well.  </a:t>
            </a:r>
          </a:p>
          <a:p>
            <a:pPr marL="228600" indent="-228600">
              <a:buFont typeface="+mj-lt"/>
              <a:buAutoNum type="arabicPeriod"/>
            </a:pPr>
            <a:r>
              <a:rPr lang="en-US" baseline="0" dirty="0" smtClean="0"/>
              <a:t>Prepare for anything.  Some senates have stories of negative unions.  Don’t allow this to discourage you.  Remember there are always others out there that have had a positive experience.  Your senate is very important and is necessary for Accreditation.</a:t>
            </a:r>
            <a:endParaRPr lang="en-US" dirty="0"/>
          </a:p>
        </p:txBody>
      </p:sp>
      <p:sp>
        <p:nvSpPr>
          <p:cNvPr id="4" name="Slide Number Placeholder 3"/>
          <p:cNvSpPr>
            <a:spLocks noGrp="1"/>
          </p:cNvSpPr>
          <p:nvPr>
            <p:ph type="sldNum" sz="quarter" idx="10"/>
          </p:nvPr>
        </p:nvSpPr>
        <p:spPr/>
        <p:txBody>
          <a:bodyPr/>
          <a:lstStyle/>
          <a:p>
            <a:fld id="{96FE9BBB-6BAD-4952-A253-2453EFBB7447}" type="slidenum">
              <a:rPr lang="en-US" smtClean="0"/>
              <a:t>7</a:t>
            </a:fld>
            <a:endParaRPr lang="en-US"/>
          </a:p>
        </p:txBody>
      </p:sp>
    </p:spTree>
    <p:extLst>
      <p:ext uri="{BB962C8B-B14F-4D97-AF65-F5344CB8AC3E}">
        <p14:creationId xmlns:p14="http://schemas.microsoft.com/office/powerpoint/2010/main" val="377397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Opposition -  Other groups, past problems, lack of interest.</a:t>
            </a:r>
          </a:p>
          <a:p>
            <a:endParaRPr lang="en-US" dirty="0"/>
          </a:p>
          <a:p>
            <a:r>
              <a:rPr lang="en-US" dirty="0" smtClean="0"/>
              <a:t>Recruitment – Again – on-going. Recruit enough members. Focus on the importance of the senate. Educate yourself to educate others. </a:t>
            </a:r>
          </a:p>
          <a:p>
            <a:endParaRPr lang="en-US" dirty="0"/>
          </a:p>
          <a:p>
            <a:r>
              <a:rPr lang="en-US" dirty="0" smtClean="0"/>
              <a:t>By-in – from college, staff, faculty, and union . Gain support from all groups. </a:t>
            </a:r>
          </a:p>
          <a:p>
            <a:endParaRPr lang="en-US" dirty="0"/>
          </a:p>
          <a:p>
            <a:r>
              <a:rPr lang="en-US" dirty="0" smtClean="0"/>
              <a:t>New- Employees – Fresh perspective , educate them gradually with senate and college information . Express the value of the senate. </a:t>
            </a:r>
          </a:p>
          <a:p>
            <a:endParaRPr lang="en-US" dirty="0"/>
          </a:p>
          <a:p>
            <a:r>
              <a:rPr lang="en-US" dirty="0" smtClean="0"/>
              <a:t>Old-Timers – Cynical , we did this before, it won’t last, </a:t>
            </a:r>
          </a:p>
          <a:p>
            <a:endParaRPr lang="en-US" dirty="0"/>
          </a:p>
          <a:p>
            <a:r>
              <a:rPr lang="en-US" dirty="0" smtClean="0"/>
              <a:t>WHAT OTHER RESPONCES WOULD SOMEONE HAVE? </a:t>
            </a:r>
            <a:endParaRPr lang="en-US" dirty="0"/>
          </a:p>
        </p:txBody>
      </p:sp>
      <p:sp>
        <p:nvSpPr>
          <p:cNvPr id="4" name="Slide Number Placeholder 3"/>
          <p:cNvSpPr>
            <a:spLocks noGrp="1"/>
          </p:cNvSpPr>
          <p:nvPr>
            <p:ph type="sldNum" sz="quarter" idx="10"/>
          </p:nvPr>
        </p:nvSpPr>
        <p:spPr/>
        <p:txBody>
          <a:bodyPr/>
          <a:lstStyle/>
          <a:p>
            <a:fld id="{96FE9BBB-6BAD-4952-A253-2453EFBB7447}" type="slidenum">
              <a:rPr lang="en-US" smtClean="0"/>
              <a:t>8</a:t>
            </a:fld>
            <a:endParaRPr lang="en-US"/>
          </a:p>
        </p:txBody>
      </p:sp>
    </p:spTree>
    <p:extLst>
      <p:ext uri="{BB962C8B-B14F-4D97-AF65-F5344CB8AC3E}">
        <p14:creationId xmlns:p14="http://schemas.microsoft.com/office/powerpoint/2010/main" val="1937120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Bylaws are there to assist</a:t>
            </a:r>
            <a:r>
              <a:rPr lang="en-US" baseline="0" dirty="0" smtClean="0"/>
              <a:t> you when the organization needs structure.  They are guidelines for all to follow.  </a:t>
            </a:r>
          </a:p>
          <a:p>
            <a:pPr marL="228600" indent="-228600">
              <a:buFont typeface="+mj-lt"/>
              <a:buAutoNum type="arabicPeriod"/>
            </a:pPr>
            <a:r>
              <a:rPr lang="en-US" baseline="0" dirty="0" smtClean="0"/>
              <a:t>What’s the difference between a constitution and bylaws? A constitution </a:t>
            </a:r>
            <a:r>
              <a:rPr lang="en-US" dirty="0" smtClean="0"/>
              <a:t>contains the basic principles for which an organization should operate.  Bylaws are operational rules or policies that specify exactly how an organization should be operated.</a:t>
            </a:r>
            <a:r>
              <a:rPr lang="en-US" baseline="0" dirty="0" smtClean="0"/>
              <a:t>  </a:t>
            </a:r>
          </a:p>
          <a:p>
            <a:pPr marL="228600" indent="-228600">
              <a:buFont typeface="+mj-lt"/>
              <a:buAutoNum type="arabicPeriod"/>
            </a:pPr>
            <a:r>
              <a:rPr lang="en-US" dirty="0" smtClean="0"/>
              <a:t>Both contain guidance that you and your members should follow when making decisions that impact the organization and its operation.</a:t>
            </a:r>
          </a:p>
          <a:p>
            <a:pPr marL="228600" indent="-228600">
              <a:buFont typeface="+mj-lt"/>
              <a:buAutoNum type="arabicPeriod"/>
            </a:pPr>
            <a:r>
              <a:rPr lang="en-US" dirty="0" smtClean="0"/>
              <a:t>Just like the constitution, </a:t>
            </a:r>
            <a:r>
              <a:rPr lang="en-US" smtClean="0"/>
              <a:t>they</a:t>
            </a:r>
            <a:r>
              <a:rPr lang="en-US" baseline="0" smtClean="0"/>
              <a:t> are a LIVE DOCUMENT.</a:t>
            </a:r>
            <a:endParaRPr lang="en-US" dirty="0"/>
          </a:p>
        </p:txBody>
      </p:sp>
      <p:sp>
        <p:nvSpPr>
          <p:cNvPr id="4" name="Slide Number Placeholder 3"/>
          <p:cNvSpPr>
            <a:spLocks noGrp="1"/>
          </p:cNvSpPr>
          <p:nvPr>
            <p:ph type="sldNum" sz="quarter" idx="10"/>
          </p:nvPr>
        </p:nvSpPr>
        <p:spPr/>
        <p:txBody>
          <a:bodyPr/>
          <a:lstStyle/>
          <a:p>
            <a:fld id="{96FE9BBB-6BAD-4952-A253-2453EFBB7447}" type="slidenum">
              <a:rPr lang="en-US" smtClean="0"/>
              <a:t>9</a:t>
            </a:fld>
            <a:endParaRPr lang="en-US"/>
          </a:p>
        </p:txBody>
      </p:sp>
    </p:spTree>
    <p:extLst>
      <p:ext uri="{BB962C8B-B14F-4D97-AF65-F5344CB8AC3E}">
        <p14:creationId xmlns:p14="http://schemas.microsoft.com/office/powerpoint/2010/main" val="2038063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6/12/2017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6/12/2017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6/12/2017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6/12/2017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6/12/2017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6/12/2017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6/12/2017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Re-Establishing</a:t>
            </a:r>
            <a:br>
              <a:rPr lang="en-US" sz="6600" dirty="0" smtClean="0"/>
            </a:br>
            <a:r>
              <a:rPr lang="en-US" sz="6600" dirty="0" smtClean="0"/>
              <a:t> a </a:t>
            </a:r>
            <a:br>
              <a:rPr lang="en-US" sz="6600" dirty="0" smtClean="0"/>
            </a:br>
            <a:r>
              <a:rPr lang="en-US" sz="6600" dirty="0" smtClean="0"/>
              <a:t>Classified Senate </a:t>
            </a:r>
            <a:endParaRPr lang="en-US" sz="6600" dirty="0"/>
          </a:p>
        </p:txBody>
      </p:sp>
      <p:sp>
        <p:nvSpPr>
          <p:cNvPr id="3" name="Subtitle 2"/>
          <p:cNvSpPr>
            <a:spLocks noGrp="1"/>
          </p:cNvSpPr>
          <p:nvPr>
            <p:ph type="subTitle" idx="1"/>
          </p:nvPr>
        </p:nvSpPr>
        <p:spPr/>
        <p:txBody>
          <a:bodyPr>
            <a:normAutofit fontScale="62500" lnSpcReduction="20000"/>
          </a:bodyPr>
          <a:lstStyle/>
          <a:p>
            <a:endParaRPr lang="en-US" sz="4400" dirty="0" smtClean="0">
              <a:solidFill>
                <a:srgbClr val="7030A0"/>
              </a:solidFill>
            </a:endParaRPr>
          </a:p>
          <a:p>
            <a:r>
              <a:rPr lang="en-US" sz="4400" dirty="0" smtClean="0">
                <a:solidFill>
                  <a:srgbClr val="7030A0"/>
                </a:solidFill>
              </a:rPr>
              <a:t>San Jose City College</a:t>
            </a:r>
          </a:p>
          <a:p>
            <a:r>
              <a:rPr lang="en-US" sz="4400" dirty="0" smtClean="0">
                <a:solidFill>
                  <a:srgbClr val="7030A0"/>
                </a:solidFill>
              </a:rPr>
              <a:t>Renewing Hope</a:t>
            </a:r>
            <a:endParaRPr lang="en-US" sz="4400" dirty="0">
              <a:solidFill>
                <a:srgbClr val="7030A0"/>
              </a:solidFill>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1" y="5992484"/>
            <a:ext cx="1295399" cy="659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0736" y="5992484"/>
            <a:ext cx="209550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5159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What would you like to know about starting/</a:t>
            </a:r>
          </a:p>
          <a:p>
            <a:pPr marL="0" indent="0" algn="ctr">
              <a:buNone/>
            </a:pPr>
            <a:r>
              <a:rPr lang="en-US" dirty="0"/>
              <a:t> </a:t>
            </a:r>
            <a:r>
              <a:rPr lang="en-US" dirty="0" smtClean="0"/>
              <a:t>              re-establish a Classified Senate?</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276600"/>
            <a:ext cx="2343150" cy="294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732048"/>
            <a:ext cx="481965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0417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Strategies</a:t>
            </a:r>
            <a:endParaRPr lang="en-US" dirty="0"/>
          </a:p>
        </p:txBody>
      </p:sp>
      <p:sp>
        <p:nvSpPr>
          <p:cNvPr id="3" name="Content Placeholder 2"/>
          <p:cNvSpPr>
            <a:spLocks noGrp="1"/>
          </p:cNvSpPr>
          <p:nvPr>
            <p:ph sz="quarter" idx="1"/>
          </p:nvPr>
        </p:nvSpPr>
        <p:spPr/>
        <p:txBody>
          <a:bodyPr/>
          <a:lstStyle/>
          <a:p>
            <a:r>
              <a:rPr lang="en-US" dirty="0" smtClean="0"/>
              <a:t>In-person</a:t>
            </a:r>
          </a:p>
          <a:p>
            <a:r>
              <a:rPr lang="en-US" dirty="0" smtClean="0"/>
              <a:t>Email</a:t>
            </a:r>
          </a:p>
          <a:p>
            <a:r>
              <a:rPr lang="en-US" dirty="0" smtClean="0"/>
              <a:t>Word of mouth</a:t>
            </a:r>
          </a:p>
          <a:p>
            <a:r>
              <a:rPr lang="en-US" dirty="0" smtClean="0"/>
              <a:t>Networking </a:t>
            </a:r>
          </a:p>
          <a:p>
            <a:r>
              <a:rPr lang="en-US" dirty="0" smtClean="0"/>
              <a:t>Hope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429000"/>
            <a:ext cx="487680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360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creating a constitution</a:t>
            </a:r>
            <a:endParaRPr lang="en-US" dirty="0"/>
          </a:p>
        </p:txBody>
      </p:sp>
      <p:sp>
        <p:nvSpPr>
          <p:cNvPr id="3" name="Content Placeholder 2"/>
          <p:cNvSpPr>
            <a:spLocks noGrp="1"/>
          </p:cNvSpPr>
          <p:nvPr>
            <p:ph sz="quarter" idx="1"/>
          </p:nvPr>
        </p:nvSpPr>
        <p:spPr/>
        <p:txBody>
          <a:bodyPr/>
          <a:lstStyle/>
          <a:p>
            <a:r>
              <a:rPr lang="en-US" dirty="0" smtClean="0"/>
              <a:t>A document that helps your organization with applying rules on how to run your affairs.</a:t>
            </a:r>
          </a:p>
          <a:p>
            <a:r>
              <a:rPr lang="en-US" dirty="0" smtClean="0"/>
              <a:t>Gather a group of people who can dedicate time to brainstorming.</a:t>
            </a:r>
          </a:p>
          <a:p>
            <a:r>
              <a:rPr lang="en-US" dirty="0" smtClean="0"/>
              <a:t>Don’t invent the wheel.  Look elsewhere for ideas.</a:t>
            </a:r>
          </a:p>
          <a:p>
            <a:r>
              <a:rPr lang="en-US" dirty="0" smtClean="0"/>
              <a:t>When you’ve completed a rough draft, share with your constituency.  </a:t>
            </a:r>
          </a:p>
          <a:p>
            <a:pPr marL="0" indent="0">
              <a:buNone/>
            </a:pPr>
            <a:r>
              <a:rPr lang="en-US" dirty="0" smtClean="0"/>
              <a:t> </a:t>
            </a:r>
            <a:endParaRPr lang="en-US" dirty="0"/>
          </a:p>
        </p:txBody>
      </p:sp>
      <p:pic>
        <p:nvPicPr>
          <p:cNvPr id="2050" name="Picture 2" descr="C:\Users\csalazar\Desktop\constitution draw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437380"/>
            <a:ext cx="1554480" cy="1494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370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Page</a:t>
            </a:r>
            <a:endParaRPr lang="en-US" dirty="0"/>
          </a:p>
        </p:txBody>
      </p:sp>
      <p:sp>
        <p:nvSpPr>
          <p:cNvPr id="3" name="Content Placeholder 2"/>
          <p:cNvSpPr>
            <a:spLocks noGrp="1"/>
          </p:cNvSpPr>
          <p:nvPr>
            <p:ph sz="quarter" idx="1"/>
          </p:nvPr>
        </p:nvSpPr>
        <p:spPr/>
        <p:txBody>
          <a:bodyPr/>
          <a:lstStyle/>
          <a:p>
            <a:r>
              <a:rPr lang="en-US" dirty="0" smtClean="0"/>
              <a:t>Senate Information</a:t>
            </a:r>
          </a:p>
          <a:p>
            <a:r>
              <a:rPr lang="en-US" dirty="0" smtClean="0"/>
              <a:t>Values</a:t>
            </a:r>
          </a:p>
          <a:p>
            <a:r>
              <a:rPr lang="en-US" dirty="0" smtClean="0"/>
              <a:t>Mission Statement</a:t>
            </a:r>
          </a:p>
          <a:p>
            <a:r>
              <a:rPr lang="en-US" dirty="0" smtClean="0"/>
              <a:t>Code of Ethics</a:t>
            </a:r>
          </a:p>
          <a:p>
            <a:r>
              <a:rPr lang="en-US" dirty="0" smtClean="0"/>
              <a:t>Roles of the Classified Senate</a:t>
            </a:r>
          </a:p>
          <a:p>
            <a:r>
              <a:rPr lang="en-US" dirty="0" smtClean="0"/>
              <a:t>More ideas……  </a:t>
            </a: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019630"/>
            <a:ext cx="2981325" cy="4722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24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participation</a:t>
            </a:r>
            <a:endParaRPr lang="en-US" dirty="0"/>
          </a:p>
        </p:txBody>
      </p:sp>
      <p:sp>
        <p:nvSpPr>
          <p:cNvPr id="3" name="Content Placeholder 2"/>
          <p:cNvSpPr>
            <a:spLocks noGrp="1"/>
          </p:cNvSpPr>
          <p:nvPr>
            <p:ph sz="quarter" idx="1"/>
          </p:nvPr>
        </p:nvSpPr>
        <p:spPr/>
        <p:txBody>
          <a:bodyPr/>
          <a:lstStyle/>
          <a:p>
            <a:r>
              <a:rPr lang="en-US" dirty="0" smtClean="0"/>
              <a:t>Get out and talk to someone!</a:t>
            </a:r>
          </a:p>
          <a:p>
            <a:r>
              <a:rPr lang="en-US" dirty="0" smtClean="0"/>
              <a:t>Being consistent is having a successful meeting.</a:t>
            </a:r>
          </a:p>
          <a:p>
            <a:r>
              <a:rPr lang="en-US" dirty="0" smtClean="0"/>
              <a:t>Time is of the essence</a:t>
            </a:r>
          </a:p>
          <a:p>
            <a:r>
              <a:rPr lang="en-US" dirty="0" smtClean="0"/>
              <a:t>You may start off small, but it’ll turn into something BIG!</a:t>
            </a:r>
          </a:p>
          <a:p>
            <a:endParaRPr lang="en-US" dirty="0"/>
          </a:p>
        </p:txBody>
      </p:sp>
      <p:pic>
        <p:nvPicPr>
          <p:cNvPr id="4098" name="Picture 2" descr="C:\Users\csalazar\Desktop\meet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4191000"/>
            <a:ext cx="3962400" cy="2108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173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sz="quarter" idx="1"/>
          </p:nvPr>
        </p:nvSpPr>
        <p:spPr/>
        <p:txBody>
          <a:bodyPr/>
          <a:lstStyle/>
          <a:p>
            <a:r>
              <a:rPr lang="en-US" dirty="0" smtClean="0"/>
              <a:t>Budget proposal  </a:t>
            </a:r>
          </a:p>
          <a:p>
            <a:r>
              <a:rPr lang="en-US" dirty="0" smtClean="0"/>
              <a:t>Volunteer payroll deduction </a:t>
            </a:r>
          </a:p>
          <a:p>
            <a:endParaRPr lang="en-US" dirty="0"/>
          </a:p>
          <a:p>
            <a:pPr marL="0" indent="0">
              <a:buNone/>
            </a:pP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505200"/>
            <a:ext cx="8467725"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659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Senates &amp; unions</a:t>
            </a:r>
            <a:endParaRPr lang="en-US" dirty="0"/>
          </a:p>
        </p:txBody>
      </p:sp>
      <p:sp>
        <p:nvSpPr>
          <p:cNvPr id="3" name="Content Placeholder 2"/>
          <p:cNvSpPr>
            <a:spLocks noGrp="1"/>
          </p:cNvSpPr>
          <p:nvPr>
            <p:ph sz="quarter" idx="1"/>
          </p:nvPr>
        </p:nvSpPr>
        <p:spPr/>
        <p:txBody>
          <a:bodyPr/>
          <a:lstStyle/>
          <a:p>
            <a:r>
              <a:rPr lang="en-US" dirty="0" smtClean="0"/>
              <a:t>Know the difference between the two</a:t>
            </a:r>
          </a:p>
          <a:p>
            <a:r>
              <a:rPr lang="en-US" dirty="0" smtClean="0"/>
              <a:t>Communication is key</a:t>
            </a:r>
          </a:p>
          <a:p>
            <a:r>
              <a:rPr lang="en-US" dirty="0" smtClean="0"/>
              <a:t>Prepare for a long road ahead of you and stay positive!</a:t>
            </a:r>
          </a:p>
          <a:p>
            <a:r>
              <a:rPr lang="en-US" dirty="0" smtClean="0"/>
              <a:t>Some unions may resist change</a:t>
            </a:r>
          </a:p>
          <a:p>
            <a:endParaRPr lang="en-US" dirty="0"/>
          </a:p>
        </p:txBody>
      </p:sp>
      <p:pic>
        <p:nvPicPr>
          <p:cNvPr id="3074" name="Picture 2" descr="C:\Users\csalazar\Desktop\group-agreement-300x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9624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500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lstStyle/>
          <a:p>
            <a:r>
              <a:rPr lang="en-US" dirty="0" smtClean="0"/>
              <a:t>Opposition</a:t>
            </a:r>
          </a:p>
          <a:p>
            <a:r>
              <a:rPr lang="en-US" dirty="0" smtClean="0"/>
              <a:t>Recruitment</a:t>
            </a:r>
          </a:p>
          <a:p>
            <a:r>
              <a:rPr lang="en-US" dirty="0" smtClean="0"/>
              <a:t>By-in</a:t>
            </a:r>
          </a:p>
          <a:p>
            <a:r>
              <a:rPr lang="en-US" dirty="0" smtClean="0"/>
              <a:t>New employees – green </a:t>
            </a:r>
          </a:p>
          <a:p>
            <a:r>
              <a:rPr lang="en-US" dirty="0" smtClean="0"/>
              <a:t>Old-timers – cynical </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566738"/>
            <a:ext cx="3876675" cy="2072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3854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By-laws</a:t>
            </a:r>
            <a:endParaRPr lang="en-US" dirty="0"/>
          </a:p>
        </p:txBody>
      </p:sp>
      <p:sp>
        <p:nvSpPr>
          <p:cNvPr id="3" name="Content Placeholder 2"/>
          <p:cNvSpPr>
            <a:spLocks noGrp="1"/>
          </p:cNvSpPr>
          <p:nvPr>
            <p:ph sz="quarter" idx="1"/>
          </p:nvPr>
        </p:nvSpPr>
        <p:spPr/>
        <p:txBody>
          <a:bodyPr/>
          <a:lstStyle/>
          <a:p>
            <a:r>
              <a:rPr lang="en-US" dirty="0" smtClean="0"/>
              <a:t>Rules written for your organization</a:t>
            </a:r>
          </a:p>
          <a:p>
            <a:r>
              <a:rPr lang="en-US" dirty="0" smtClean="0"/>
              <a:t>Provides resolutions to conflicts that may arise.</a:t>
            </a:r>
          </a:p>
          <a:p>
            <a:r>
              <a:rPr lang="en-US" dirty="0" smtClean="0"/>
              <a:t>Focus on keys components that makeup successful by-laws</a:t>
            </a:r>
            <a:endParaRPr lang="en-US" dirty="0"/>
          </a:p>
        </p:txBody>
      </p:sp>
      <p:pic>
        <p:nvPicPr>
          <p:cNvPr id="1026" name="Picture 2" descr="https://www.ptotoday.com/images/articles/fullsize/1009_HowToWriteBylaws_fullsiz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2725" y="4114800"/>
            <a:ext cx="3867150" cy="2247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368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334</TotalTime>
  <Words>993</Words>
  <Application>Microsoft Office PowerPoint</Application>
  <PresentationFormat>On-screen Show (4:3)</PresentationFormat>
  <Paragraphs>118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Re-Establishing  a  Classified Senate </vt:lpstr>
      <vt:lpstr>Recruitment Strategies</vt:lpstr>
      <vt:lpstr>Start with creating a constitution</vt:lpstr>
      <vt:lpstr>Web Page</vt:lpstr>
      <vt:lpstr>Meeting participation</vt:lpstr>
      <vt:lpstr>Budget</vt:lpstr>
      <vt:lpstr>Senates &amp; unions</vt:lpstr>
      <vt:lpstr>Challenges</vt:lpstr>
      <vt:lpstr>By-laws</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Re-Establishing  a  Classified Senate</dc:title>
  <dc:creator>LeDee, Julinda</dc:creator>
  <cp:lastModifiedBy>LeDee, Julinda</cp:lastModifiedBy>
  <cp:revision>30</cp:revision>
  <cp:lastPrinted>2017-06-06T18:14:13Z</cp:lastPrinted>
  <dcterms:created xsi:type="dcterms:W3CDTF">2006-08-16T00:00:00Z</dcterms:created>
  <dcterms:modified xsi:type="dcterms:W3CDTF">2017-06-12T21:24:38Z</dcterms:modified>
</cp:coreProperties>
</file>