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9" r:id="rId3"/>
    <p:sldId id="270" r:id="rId4"/>
    <p:sldId id="271" r:id="rId5"/>
    <p:sldId id="259" r:id="rId6"/>
    <p:sldId id="260" r:id="rId7"/>
    <p:sldId id="267" r:id="rId8"/>
    <p:sldId id="257" r:id="rId9"/>
    <p:sldId id="258" r:id="rId10"/>
    <p:sldId id="261" r:id="rId11"/>
    <p:sldId id="262" r:id="rId12"/>
    <p:sldId id="263" r:id="rId13"/>
    <p:sldId id="264" r:id="rId14"/>
    <p:sldId id="265" r:id="rId15"/>
    <p:sldId id="266" r:id="rId16"/>
    <p:sldId id="268"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9"/>
    <p:restoredTop sz="93071"/>
  </p:normalViewPr>
  <p:slideViewPr>
    <p:cSldViewPr snapToGrid="0" snapToObjects="1">
      <p:cViewPr varScale="1">
        <p:scale>
          <a:sx n="113" d="100"/>
          <a:sy n="113"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FFA13-4E3B-204E-8E09-EC5EAC04A735}" type="datetimeFigureOut">
              <a:rPr lang="en-US" smtClean="0"/>
              <a:t>6/14/2016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B98F1-DFD7-FC4A-96D8-D7228713054E}" type="slidenum">
              <a:rPr lang="en-US" smtClean="0"/>
              <a:t>‹#›</a:t>
            </a:fld>
            <a:endParaRPr lang="en-US"/>
          </a:p>
        </p:txBody>
      </p:sp>
    </p:spTree>
    <p:extLst>
      <p:ext uri="{BB962C8B-B14F-4D97-AF65-F5344CB8AC3E}">
        <p14:creationId xmlns:p14="http://schemas.microsoft.com/office/powerpoint/2010/main" val="296789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4B98F1-DFD7-FC4A-96D8-D7228713054E}" type="slidenum">
              <a:rPr lang="en-US" smtClean="0"/>
              <a:t>1</a:t>
            </a:fld>
            <a:endParaRPr lang="en-US"/>
          </a:p>
        </p:txBody>
      </p:sp>
    </p:spTree>
    <p:extLst>
      <p:ext uri="{BB962C8B-B14F-4D97-AF65-F5344CB8AC3E}">
        <p14:creationId xmlns:p14="http://schemas.microsoft.com/office/powerpoint/2010/main" val="134400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I can add the animations for these.</a:t>
            </a:r>
            <a:endParaRPr lang="en-US" dirty="0"/>
          </a:p>
        </p:txBody>
      </p:sp>
      <p:sp>
        <p:nvSpPr>
          <p:cNvPr id="4" name="Slide Number Placeholder 3"/>
          <p:cNvSpPr>
            <a:spLocks noGrp="1"/>
          </p:cNvSpPr>
          <p:nvPr>
            <p:ph type="sldNum" sz="quarter" idx="10"/>
          </p:nvPr>
        </p:nvSpPr>
        <p:spPr/>
        <p:txBody>
          <a:bodyPr/>
          <a:lstStyle/>
          <a:p>
            <a:fld id="{244B98F1-DFD7-FC4A-96D8-D7228713054E}" type="slidenum">
              <a:rPr lang="en-US" smtClean="0"/>
              <a:t>15</a:t>
            </a:fld>
            <a:endParaRPr lang="en-US"/>
          </a:p>
        </p:txBody>
      </p:sp>
    </p:spTree>
    <p:extLst>
      <p:ext uri="{BB962C8B-B14F-4D97-AF65-F5344CB8AC3E}">
        <p14:creationId xmlns:p14="http://schemas.microsoft.com/office/powerpoint/2010/main" val="168740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BEF769-B2FD-9742-88CF-2C62B46E5474}"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56090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BEF769-B2FD-9742-88CF-2C62B46E5474}"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161014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BEF769-B2FD-9742-88CF-2C62B46E5474}"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342516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BEF769-B2FD-9742-88CF-2C62B46E5474}"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9093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BEF769-B2FD-9742-88CF-2C62B46E5474}"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1856854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BEF769-B2FD-9742-88CF-2C62B46E5474}" type="datetimeFigureOut">
              <a:rPr lang="en-US" smtClean="0"/>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917206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BEF769-B2FD-9742-88CF-2C62B46E5474}" type="datetimeFigureOut">
              <a:rPr lang="en-US" smtClean="0"/>
              <a:t>6/14/2016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85073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BEF769-B2FD-9742-88CF-2C62B46E5474}" type="datetimeFigureOut">
              <a:rPr lang="en-US" smtClean="0"/>
              <a:t>6/14/2016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326686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EF769-B2FD-9742-88CF-2C62B46E5474}" type="datetimeFigureOut">
              <a:rPr lang="en-US" smtClean="0"/>
              <a:t>6/14/2016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165413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BEF769-B2FD-9742-88CF-2C62B46E5474}" type="datetimeFigureOut">
              <a:rPr lang="en-US" smtClean="0"/>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195417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BEF769-B2FD-9742-88CF-2C62B46E5474}" type="datetimeFigureOut">
              <a:rPr lang="en-US" smtClean="0"/>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DB9FC-9C2D-A84E-A1FF-E65E069138E5}" type="slidenum">
              <a:rPr lang="en-US" smtClean="0"/>
              <a:t>‹#›</a:t>
            </a:fld>
            <a:endParaRPr lang="en-US"/>
          </a:p>
        </p:txBody>
      </p:sp>
    </p:spTree>
    <p:extLst>
      <p:ext uri="{BB962C8B-B14F-4D97-AF65-F5344CB8AC3E}">
        <p14:creationId xmlns:p14="http://schemas.microsoft.com/office/powerpoint/2010/main" val="254278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
                <a:alpha val="58000"/>
              </a:schemeClr>
            </a:gs>
            <a:gs pos="74000">
              <a:srgbClr val="C00000">
                <a:lumMod val="71000"/>
                <a:lumOff val="29000"/>
              </a:srgbClr>
            </a:gs>
            <a:gs pos="83000">
              <a:srgbClr val="C00000">
                <a:lumMod val="85000"/>
                <a:lumOff val="15000"/>
              </a:srgbClr>
            </a:gs>
            <a:gs pos="100000">
              <a:srgbClr val="C00000">
                <a:lumMod val="68000"/>
              </a:srgb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EF769-B2FD-9742-88CF-2C62B46E5474}" type="datetimeFigureOut">
              <a:rPr lang="en-US" smtClean="0"/>
              <a:t>6/14/2016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DB9FC-9C2D-A84E-A1FF-E65E069138E5}" type="slidenum">
              <a:rPr lang="en-US" smtClean="0"/>
              <a:t>‹#›</a:t>
            </a:fld>
            <a:endParaRPr lang="en-US"/>
          </a:p>
        </p:txBody>
      </p:sp>
    </p:spTree>
    <p:extLst>
      <p:ext uri="{BB962C8B-B14F-4D97-AF65-F5344CB8AC3E}">
        <p14:creationId xmlns:p14="http://schemas.microsoft.com/office/powerpoint/2010/main" val="156959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dbridge@msjc.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54732"/>
            <a:ext cx="9144000" cy="2387600"/>
          </a:xfrm>
        </p:spPr>
        <p:txBody>
          <a:bodyPr>
            <a:normAutofit fontScale="90000"/>
          </a:bodyPr>
          <a:lstStyle/>
          <a:p>
            <a:r>
              <a:rPr lang="en-US" dirty="0" smtClean="0">
                <a:latin typeface="Britannic Bold" panose="020B0903060703020204" pitchFamily="34" charset="0"/>
              </a:rPr>
              <a:t>Professional Development for Classified Professionals</a:t>
            </a:r>
            <a:endParaRPr lang="en-US" dirty="0">
              <a:latin typeface="Britannic Bold" panose="020B0903060703020204" pitchFamily="34" charset="0"/>
            </a:endParaRPr>
          </a:p>
        </p:txBody>
      </p:sp>
      <p:pic>
        <p:nvPicPr>
          <p:cNvPr id="6" name="Picture 5"/>
          <p:cNvPicPr>
            <a:picLocks noChangeAspect="1"/>
          </p:cNvPicPr>
          <p:nvPr/>
        </p:nvPicPr>
        <p:blipFill>
          <a:blip r:embed="rId3"/>
          <a:stretch>
            <a:fillRect/>
          </a:stretch>
        </p:blipFill>
        <p:spPr>
          <a:xfrm>
            <a:off x="4483919" y="3328052"/>
            <a:ext cx="3155745" cy="3309268"/>
          </a:xfrm>
          <a:prstGeom prst="rect">
            <a:avLst/>
          </a:prstGeom>
        </p:spPr>
      </p:pic>
      <p:pic>
        <p:nvPicPr>
          <p:cNvPr id="5" name="Picture 4" descr="N:\Public\Departments\Logos\Logos\Official LOGO\LogosforMSOFFICE\MSJClogox.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9049" y="131394"/>
            <a:ext cx="2982675" cy="1592476"/>
          </a:xfrm>
          <a:prstGeom prst="rect">
            <a:avLst/>
          </a:prstGeom>
          <a:noFill/>
          <a:ln>
            <a:noFill/>
          </a:ln>
        </p:spPr>
      </p:pic>
    </p:spTree>
    <p:extLst>
      <p:ext uri="{BB962C8B-B14F-4D97-AF65-F5344CB8AC3E}">
        <p14:creationId xmlns:p14="http://schemas.microsoft.com/office/powerpoint/2010/main" val="1799364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Current Classified PD at MSJC</a:t>
            </a:r>
            <a:endParaRPr lang="en-US" b="1" dirty="0"/>
          </a:p>
        </p:txBody>
      </p:sp>
      <p:sp>
        <p:nvSpPr>
          <p:cNvPr id="3" name="Content Placeholder 2"/>
          <p:cNvSpPr>
            <a:spLocks noGrp="1"/>
          </p:cNvSpPr>
          <p:nvPr>
            <p:ph idx="1"/>
          </p:nvPr>
        </p:nvSpPr>
        <p:spPr>
          <a:xfrm>
            <a:off x="838200" y="1825625"/>
            <a:ext cx="10515600" cy="1118329"/>
          </a:xfrm>
        </p:spPr>
        <p:txBody>
          <a:bodyPr/>
          <a:lstStyle/>
          <a:p>
            <a:r>
              <a:rPr lang="en-US" dirty="0" smtClean="0"/>
              <a:t>Annual Staff Development Day</a:t>
            </a:r>
          </a:p>
          <a:p>
            <a:r>
              <a:rPr lang="en-US" dirty="0" smtClean="0"/>
              <a:t>Success Network for Classified Employees</a:t>
            </a:r>
          </a:p>
        </p:txBody>
      </p:sp>
      <p:sp>
        <p:nvSpPr>
          <p:cNvPr id="5" name="TextBox 4"/>
          <p:cNvSpPr txBox="1"/>
          <p:nvPr/>
        </p:nvSpPr>
        <p:spPr>
          <a:xfrm>
            <a:off x="1406769" y="3078891"/>
            <a:ext cx="6729046" cy="1384995"/>
          </a:xfrm>
          <a:prstGeom prst="rect">
            <a:avLst/>
          </a:prstGeom>
          <a:noFill/>
        </p:spPr>
        <p:txBody>
          <a:bodyPr wrap="square" rtlCol="0">
            <a:spAutoFit/>
          </a:bodyPr>
          <a:lstStyle/>
          <a:p>
            <a:pPr marL="457200" indent="-457200">
              <a:buBlip>
                <a:blip r:embed="rId2"/>
              </a:buBlip>
            </a:pPr>
            <a:r>
              <a:rPr lang="en-US" sz="2800" dirty="0" smtClean="0"/>
              <a:t>On-line portal to presentations on: Customer Service, Computer Skills Effective Writing, Time Management, </a:t>
            </a:r>
            <a:r>
              <a:rPr lang="en-US" sz="2800" dirty="0" err="1" smtClean="0"/>
              <a:t>etc</a:t>
            </a:r>
            <a:endParaRPr lang="en-US" sz="2800" dirty="0"/>
          </a:p>
        </p:txBody>
      </p:sp>
      <p:sp>
        <p:nvSpPr>
          <p:cNvPr id="6" name="TextBox 5"/>
          <p:cNvSpPr txBox="1"/>
          <p:nvPr/>
        </p:nvSpPr>
        <p:spPr>
          <a:xfrm>
            <a:off x="1383323" y="4431319"/>
            <a:ext cx="8565743" cy="523220"/>
          </a:xfrm>
          <a:prstGeom prst="rect">
            <a:avLst/>
          </a:prstGeom>
          <a:noFill/>
        </p:spPr>
        <p:txBody>
          <a:bodyPr wrap="none" rtlCol="0">
            <a:spAutoFit/>
          </a:bodyPr>
          <a:lstStyle/>
          <a:p>
            <a:pPr marL="457200" indent="-457200">
              <a:buBlip>
                <a:blip r:embed="rId2"/>
              </a:buBlip>
            </a:pPr>
            <a:r>
              <a:rPr lang="en-US" sz="2800" dirty="0" smtClean="0"/>
              <a:t>Quick Tips Section : Grammar tips, Email etiquette, </a:t>
            </a:r>
            <a:r>
              <a:rPr lang="en-US" sz="2800" dirty="0" err="1" smtClean="0"/>
              <a:t>etc</a:t>
            </a:r>
            <a:endParaRPr lang="en-US" sz="2800" dirty="0"/>
          </a:p>
        </p:txBody>
      </p:sp>
      <p:pic>
        <p:nvPicPr>
          <p:cNvPr id="7" name="Picture 6"/>
          <p:cNvPicPr>
            <a:picLocks noChangeAspect="1"/>
          </p:cNvPicPr>
          <p:nvPr/>
        </p:nvPicPr>
        <p:blipFill>
          <a:blip r:embed="rId3"/>
          <a:stretch>
            <a:fillRect/>
          </a:stretch>
        </p:blipFill>
        <p:spPr>
          <a:xfrm>
            <a:off x="8841288" y="1857055"/>
            <a:ext cx="2745873" cy="1830582"/>
          </a:xfrm>
          <a:prstGeom prst="rect">
            <a:avLst/>
          </a:prstGeom>
        </p:spPr>
      </p:pic>
    </p:spTree>
    <p:extLst>
      <p:ext uri="{BB962C8B-B14F-4D97-AF65-F5344CB8AC3E}">
        <p14:creationId xmlns:p14="http://schemas.microsoft.com/office/powerpoint/2010/main" val="873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Current Classified PD at MSJC</a:t>
            </a:r>
            <a:endParaRPr lang="en-US" b="1" dirty="0"/>
          </a:p>
        </p:txBody>
      </p:sp>
      <p:sp>
        <p:nvSpPr>
          <p:cNvPr id="3" name="Content Placeholder 2"/>
          <p:cNvSpPr>
            <a:spLocks noGrp="1"/>
          </p:cNvSpPr>
          <p:nvPr>
            <p:ph idx="1"/>
          </p:nvPr>
        </p:nvSpPr>
        <p:spPr>
          <a:xfrm>
            <a:off x="838200" y="1825625"/>
            <a:ext cx="10515600" cy="1761637"/>
          </a:xfrm>
        </p:spPr>
        <p:txBody>
          <a:bodyPr/>
          <a:lstStyle/>
          <a:p>
            <a:r>
              <a:rPr lang="en-US" dirty="0" smtClean="0"/>
              <a:t>Annual Staff Development Day</a:t>
            </a:r>
          </a:p>
          <a:p>
            <a:r>
              <a:rPr lang="en-US" dirty="0" smtClean="0"/>
              <a:t>Success Network for Classified Employees</a:t>
            </a:r>
          </a:p>
          <a:p>
            <a:r>
              <a:rPr lang="en-US" dirty="0" smtClean="0"/>
              <a:t>MSJC Academy</a:t>
            </a:r>
          </a:p>
        </p:txBody>
      </p:sp>
      <p:sp>
        <p:nvSpPr>
          <p:cNvPr id="5" name="TextBox 4"/>
          <p:cNvSpPr txBox="1"/>
          <p:nvPr/>
        </p:nvSpPr>
        <p:spPr>
          <a:xfrm>
            <a:off x="1242646" y="3601884"/>
            <a:ext cx="2611549" cy="523220"/>
          </a:xfrm>
          <a:prstGeom prst="rect">
            <a:avLst/>
          </a:prstGeom>
          <a:noFill/>
        </p:spPr>
        <p:txBody>
          <a:bodyPr wrap="none" rtlCol="0">
            <a:spAutoFit/>
          </a:bodyPr>
          <a:lstStyle/>
          <a:p>
            <a:pPr marL="457200" indent="-457200">
              <a:buBlip>
                <a:blip r:embed="rId2"/>
              </a:buBlip>
            </a:pPr>
            <a:r>
              <a:rPr lang="en-US" sz="2800" dirty="0" smtClean="0"/>
              <a:t>Multiple days</a:t>
            </a:r>
          </a:p>
        </p:txBody>
      </p:sp>
      <p:sp>
        <p:nvSpPr>
          <p:cNvPr id="6" name="TextBox 5"/>
          <p:cNvSpPr txBox="1"/>
          <p:nvPr/>
        </p:nvSpPr>
        <p:spPr>
          <a:xfrm>
            <a:off x="1227221" y="4090738"/>
            <a:ext cx="2762488" cy="523220"/>
          </a:xfrm>
          <a:prstGeom prst="rect">
            <a:avLst/>
          </a:prstGeom>
          <a:noFill/>
        </p:spPr>
        <p:txBody>
          <a:bodyPr wrap="none" rtlCol="0">
            <a:spAutoFit/>
          </a:bodyPr>
          <a:lstStyle/>
          <a:p>
            <a:pPr marL="457200" indent="-457200">
              <a:buBlip>
                <a:blip r:embed="rId2"/>
              </a:buBlip>
            </a:pPr>
            <a:r>
              <a:rPr lang="en-US" sz="2800" dirty="0" smtClean="0"/>
              <a:t>Twice per year</a:t>
            </a:r>
          </a:p>
        </p:txBody>
      </p:sp>
      <p:sp>
        <p:nvSpPr>
          <p:cNvPr id="7" name="TextBox 6"/>
          <p:cNvSpPr txBox="1"/>
          <p:nvPr/>
        </p:nvSpPr>
        <p:spPr>
          <a:xfrm>
            <a:off x="1203158" y="4556323"/>
            <a:ext cx="3570336" cy="523220"/>
          </a:xfrm>
          <a:prstGeom prst="rect">
            <a:avLst/>
          </a:prstGeom>
          <a:noFill/>
        </p:spPr>
        <p:txBody>
          <a:bodyPr wrap="none" rtlCol="0">
            <a:spAutoFit/>
          </a:bodyPr>
          <a:lstStyle/>
          <a:p>
            <a:pPr marL="457200" indent="-457200">
              <a:buBlip>
                <a:blip r:embed="rId2"/>
              </a:buBlip>
            </a:pPr>
            <a:r>
              <a:rPr lang="en-US" sz="2800" dirty="0" smtClean="0"/>
              <a:t>Concurrent sessions</a:t>
            </a:r>
          </a:p>
        </p:txBody>
      </p:sp>
      <p:sp>
        <p:nvSpPr>
          <p:cNvPr id="8" name="TextBox 7"/>
          <p:cNvSpPr txBox="1"/>
          <p:nvPr/>
        </p:nvSpPr>
        <p:spPr>
          <a:xfrm>
            <a:off x="1203158" y="4995379"/>
            <a:ext cx="4424673" cy="523220"/>
          </a:xfrm>
          <a:prstGeom prst="rect">
            <a:avLst/>
          </a:prstGeom>
          <a:noFill/>
        </p:spPr>
        <p:txBody>
          <a:bodyPr wrap="none" rtlCol="0">
            <a:spAutoFit/>
          </a:bodyPr>
          <a:lstStyle/>
          <a:p>
            <a:pPr marL="457200" indent="-457200">
              <a:buBlip>
                <a:blip r:embed="rId2"/>
              </a:buBlip>
            </a:pPr>
            <a:r>
              <a:rPr lang="en-US" sz="2800" dirty="0" smtClean="0"/>
              <a:t>Available to all employees</a:t>
            </a:r>
          </a:p>
        </p:txBody>
      </p:sp>
      <p:sp>
        <p:nvSpPr>
          <p:cNvPr id="10" name="TextBox 9"/>
          <p:cNvSpPr txBox="1"/>
          <p:nvPr/>
        </p:nvSpPr>
        <p:spPr>
          <a:xfrm>
            <a:off x="1207554" y="5444441"/>
            <a:ext cx="9353586" cy="523220"/>
          </a:xfrm>
          <a:prstGeom prst="rect">
            <a:avLst/>
          </a:prstGeom>
          <a:noFill/>
        </p:spPr>
        <p:txBody>
          <a:bodyPr wrap="none" rtlCol="0">
            <a:spAutoFit/>
          </a:bodyPr>
          <a:lstStyle/>
          <a:p>
            <a:pPr marL="457200" indent="-457200">
              <a:buBlip>
                <a:blip r:embed="rId2"/>
              </a:buBlip>
            </a:pPr>
            <a:r>
              <a:rPr lang="en-US" sz="2800" dirty="0" smtClean="0"/>
              <a:t>Invitation for classified to present topics of interest/concern</a:t>
            </a:r>
          </a:p>
        </p:txBody>
      </p:sp>
      <p:pic>
        <p:nvPicPr>
          <p:cNvPr id="11" name="Picture 10"/>
          <p:cNvPicPr>
            <a:picLocks noChangeAspect="1"/>
          </p:cNvPicPr>
          <p:nvPr/>
        </p:nvPicPr>
        <p:blipFill>
          <a:blip r:embed="rId3"/>
          <a:stretch>
            <a:fillRect/>
          </a:stretch>
        </p:blipFill>
        <p:spPr>
          <a:xfrm>
            <a:off x="8884152" y="1618391"/>
            <a:ext cx="2745873" cy="1830582"/>
          </a:xfrm>
          <a:prstGeom prst="rect">
            <a:avLst/>
          </a:prstGeom>
        </p:spPr>
      </p:pic>
    </p:spTree>
    <p:extLst>
      <p:ext uri="{BB962C8B-B14F-4D97-AF65-F5344CB8AC3E}">
        <p14:creationId xmlns:p14="http://schemas.microsoft.com/office/powerpoint/2010/main" val="11477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024480"/>
          </a:xfrm>
        </p:spPr>
        <p:txBody>
          <a:bodyPr/>
          <a:lstStyle/>
          <a:p>
            <a:r>
              <a:rPr lang="en-US" dirty="0" smtClean="0"/>
              <a:t>Annual Staff Development Day</a:t>
            </a:r>
          </a:p>
          <a:p>
            <a:r>
              <a:rPr lang="en-US" dirty="0" smtClean="0"/>
              <a:t>Success Network for Classified Employees</a:t>
            </a:r>
          </a:p>
          <a:p>
            <a:r>
              <a:rPr lang="en-US" dirty="0" smtClean="0"/>
              <a:t>MSJC Academy</a:t>
            </a:r>
          </a:p>
          <a:p>
            <a:r>
              <a:rPr lang="en-US" dirty="0" smtClean="0"/>
              <a:t>Guest lectures, personal enrichment, safety awareness events</a:t>
            </a:r>
          </a:p>
        </p:txBody>
      </p:sp>
      <p:sp>
        <p:nvSpPr>
          <p:cNvPr id="5" name="TextBox 4"/>
          <p:cNvSpPr txBox="1"/>
          <p:nvPr/>
        </p:nvSpPr>
        <p:spPr>
          <a:xfrm>
            <a:off x="1266709" y="3850105"/>
            <a:ext cx="3903954" cy="523220"/>
          </a:xfrm>
          <a:prstGeom prst="rect">
            <a:avLst/>
          </a:prstGeom>
          <a:noFill/>
        </p:spPr>
        <p:txBody>
          <a:bodyPr wrap="none" rtlCol="0">
            <a:spAutoFit/>
          </a:bodyPr>
          <a:lstStyle/>
          <a:p>
            <a:pPr marL="457200" indent="-457200">
              <a:buBlip>
                <a:blip r:embed="rId2"/>
              </a:buBlip>
            </a:pPr>
            <a:r>
              <a:rPr lang="en-US" sz="2800" dirty="0" smtClean="0"/>
              <a:t>Open to all employees</a:t>
            </a:r>
          </a:p>
        </p:txBody>
      </p:sp>
      <p:sp>
        <p:nvSpPr>
          <p:cNvPr id="6" name="TextBox 5"/>
          <p:cNvSpPr txBox="1"/>
          <p:nvPr/>
        </p:nvSpPr>
        <p:spPr>
          <a:xfrm>
            <a:off x="1251284" y="4338959"/>
            <a:ext cx="9758184" cy="523220"/>
          </a:xfrm>
          <a:prstGeom prst="rect">
            <a:avLst/>
          </a:prstGeom>
          <a:noFill/>
        </p:spPr>
        <p:txBody>
          <a:bodyPr wrap="none" rtlCol="0">
            <a:spAutoFit/>
          </a:bodyPr>
          <a:lstStyle/>
          <a:p>
            <a:pPr marL="457200" indent="-457200">
              <a:buBlip>
                <a:blip r:embed="rId2"/>
              </a:buBlip>
            </a:pPr>
            <a:r>
              <a:rPr lang="en-US" sz="2800" dirty="0" smtClean="0"/>
              <a:t>Sponsored by various campus departments, committees, clubs</a:t>
            </a:r>
          </a:p>
        </p:txBody>
      </p:sp>
      <p:sp>
        <p:nvSpPr>
          <p:cNvPr id="7" name="TextBox 6"/>
          <p:cNvSpPr txBox="1"/>
          <p:nvPr/>
        </p:nvSpPr>
        <p:spPr>
          <a:xfrm>
            <a:off x="1227221" y="4804544"/>
            <a:ext cx="6114623" cy="523220"/>
          </a:xfrm>
          <a:prstGeom prst="rect">
            <a:avLst/>
          </a:prstGeom>
          <a:noFill/>
        </p:spPr>
        <p:txBody>
          <a:bodyPr wrap="none" rtlCol="0">
            <a:spAutoFit/>
          </a:bodyPr>
          <a:lstStyle/>
          <a:p>
            <a:pPr marL="457200" indent="-457200">
              <a:buBlip>
                <a:blip r:embed="rId2"/>
              </a:buBlip>
            </a:pPr>
            <a:r>
              <a:rPr lang="en-US" sz="2800" dirty="0" smtClean="0"/>
              <a:t>Multiple opportunities per semester</a:t>
            </a:r>
          </a:p>
        </p:txBody>
      </p:sp>
      <p:pic>
        <p:nvPicPr>
          <p:cNvPr id="10" name="Picture 9"/>
          <p:cNvPicPr>
            <a:picLocks noChangeAspect="1"/>
          </p:cNvPicPr>
          <p:nvPr/>
        </p:nvPicPr>
        <p:blipFill>
          <a:blip r:embed="rId3"/>
          <a:stretch>
            <a:fillRect/>
          </a:stretch>
        </p:blipFill>
        <p:spPr>
          <a:xfrm>
            <a:off x="8984163" y="1690688"/>
            <a:ext cx="2745873" cy="1830582"/>
          </a:xfrm>
          <a:prstGeom prst="rect">
            <a:avLst/>
          </a:prstGeom>
        </p:spPr>
      </p:pic>
      <p:sp>
        <p:nvSpPr>
          <p:cNvPr id="9"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mtClean="0"/>
              <a:t>Current Classified PD at MSJC</a:t>
            </a:r>
            <a:endParaRPr lang="en-US" b="1" dirty="0"/>
          </a:p>
        </p:txBody>
      </p:sp>
    </p:spTree>
    <p:extLst>
      <p:ext uri="{BB962C8B-B14F-4D97-AF65-F5344CB8AC3E}">
        <p14:creationId xmlns:p14="http://schemas.microsoft.com/office/powerpoint/2010/main" val="16786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Current Classified PD at MSJC</a:t>
            </a:r>
            <a:endParaRPr lang="en-US" b="1" dirty="0"/>
          </a:p>
        </p:txBody>
      </p:sp>
      <p:sp>
        <p:nvSpPr>
          <p:cNvPr id="3" name="Content Placeholder 2"/>
          <p:cNvSpPr>
            <a:spLocks noGrp="1"/>
          </p:cNvSpPr>
          <p:nvPr>
            <p:ph idx="1"/>
          </p:nvPr>
        </p:nvSpPr>
        <p:spPr>
          <a:xfrm>
            <a:off x="838200" y="1825625"/>
            <a:ext cx="10515600" cy="2751866"/>
          </a:xfrm>
        </p:spPr>
        <p:txBody>
          <a:bodyPr/>
          <a:lstStyle/>
          <a:p>
            <a:r>
              <a:rPr lang="en-US" dirty="0" smtClean="0"/>
              <a:t>Annual Staff Development Day</a:t>
            </a:r>
          </a:p>
          <a:p>
            <a:r>
              <a:rPr lang="en-US" dirty="0" smtClean="0"/>
              <a:t>Success Network for Classified Employees</a:t>
            </a:r>
          </a:p>
          <a:p>
            <a:r>
              <a:rPr lang="en-US" dirty="0" smtClean="0"/>
              <a:t>MSJC Academy</a:t>
            </a:r>
          </a:p>
          <a:p>
            <a:r>
              <a:rPr lang="en-US" dirty="0" smtClean="0"/>
              <a:t>Guest lectures, personal enrichment, safety awareness events</a:t>
            </a:r>
          </a:p>
          <a:p>
            <a:r>
              <a:rPr lang="en-US" dirty="0" smtClean="0"/>
              <a:t>Keenan &amp; Associates web-based trainings</a:t>
            </a:r>
          </a:p>
        </p:txBody>
      </p:sp>
      <p:sp>
        <p:nvSpPr>
          <p:cNvPr id="5" name="TextBox 4"/>
          <p:cNvSpPr txBox="1"/>
          <p:nvPr/>
        </p:nvSpPr>
        <p:spPr>
          <a:xfrm>
            <a:off x="1314836" y="4315881"/>
            <a:ext cx="5557227" cy="523220"/>
          </a:xfrm>
          <a:prstGeom prst="rect">
            <a:avLst/>
          </a:prstGeom>
          <a:noFill/>
        </p:spPr>
        <p:txBody>
          <a:bodyPr wrap="none" rtlCol="0">
            <a:spAutoFit/>
          </a:bodyPr>
          <a:lstStyle/>
          <a:p>
            <a:pPr marL="457200" indent="-457200">
              <a:buBlip>
                <a:blip r:embed="rId2"/>
              </a:buBlip>
            </a:pPr>
            <a:r>
              <a:rPr lang="en-US" sz="2800" dirty="0" smtClean="0"/>
              <a:t>Various, state-mandated trainings</a:t>
            </a:r>
          </a:p>
        </p:txBody>
      </p:sp>
      <p:sp>
        <p:nvSpPr>
          <p:cNvPr id="6" name="TextBox 5"/>
          <p:cNvSpPr txBox="1"/>
          <p:nvPr/>
        </p:nvSpPr>
        <p:spPr>
          <a:xfrm>
            <a:off x="1299411" y="4804735"/>
            <a:ext cx="2387192" cy="523220"/>
          </a:xfrm>
          <a:prstGeom prst="rect">
            <a:avLst/>
          </a:prstGeom>
          <a:noFill/>
        </p:spPr>
        <p:txBody>
          <a:bodyPr wrap="none" rtlCol="0">
            <a:spAutoFit/>
          </a:bodyPr>
          <a:lstStyle/>
          <a:p>
            <a:pPr marL="457200" indent="-457200">
              <a:buBlip>
                <a:blip r:embed="rId2"/>
              </a:buBlip>
            </a:pPr>
            <a:r>
              <a:rPr lang="en-US" sz="2800" dirty="0" smtClean="0"/>
              <a:t>On-demand</a:t>
            </a:r>
          </a:p>
        </p:txBody>
      </p:sp>
      <p:pic>
        <p:nvPicPr>
          <p:cNvPr id="10" name="Picture 9"/>
          <p:cNvPicPr>
            <a:picLocks noChangeAspect="1"/>
          </p:cNvPicPr>
          <p:nvPr/>
        </p:nvPicPr>
        <p:blipFill>
          <a:blip r:embed="rId3"/>
          <a:stretch>
            <a:fillRect/>
          </a:stretch>
        </p:blipFill>
        <p:spPr>
          <a:xfrm>
            <a:off x="8884151" y="1598381"/>
            <a:ext cx="2745873" cy="1830582"/>
          </a:xfrm>
          <a:prstGeom prst="rect">
            <a:avLst/>
          </a:prstGeom>
        </p:spPr>
      </p:pic>
    </p:spTree>
    <p:extLst>
      <p:ext uri="{BB962C8B-B14F-4D97-AF65-F5344CB8AC3E}">
        <p14:creationId xmlns:p14="http://schemas.microsoft.com/office/powerpoint/2010/main" val="43778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Current Classified PD at MSJC</a:t>
            </a:r>
            <a:endParaRPr lang="en-US" b="1" dirty="0"/>
          </a:p>
        </p:txBody>
      </p:sp>
      <p:sp>
        <p:nvSpPr>
          <p:cNvPr id="3" name="Content Placeholder 2"/>
          <p:cNvSpPr>
            <a:spLocks noGrp="1"/>
          </p:cNvSpPr>
          <p:nvPr>
            <p:ph idx="1"/>
          </p:nvPr>
        </p:nvSpPr>
        <p:spPr/>
        <p:txBody>
          <a:bodyPr/>
          <a:lstStyle/>
          <a:p>
            <a:r>
              <a:rPr lang="en-US" dirty="0" smtClean="0"/>
              <a:t>Annual Staff Development Day</a:t>
            </a:r>
          </a:p>
          <a:p>
            <a:r>
              <a:rPr lang="en-US" dirty="0" smtClean="0"/>
              <a:t>Success Network for Classified Employees</a:t>
            </a:r>
          </a:p>
          <a:p>
            <a:r>
              <a:rPr lang="en-US" dirty="0" smtClean="0"/>
              <a:t>MSJC Academy</a:t>
            </a:r>
          </a:p>
          <a:p>
            <a:r>
              <a:rPr lang="en-US" dirty="0" smtClean="0"/>
              <a:t>Guest lectures, personal enrichment, safety awareness events</a:t>
            </a:r>
          </a:p>
          <a:p>
            <a:r>
              <a:rPr lang="en-US" dirty="0" smtClean="0"/>
              <a:t>Keenan &amp; Associates web-based trainings</a:t>
            </a:r>
          </a:p>
          <a:p>
            <a:r>
              <a:rPr lang="en-US" dirty="0" err="1" smtClean="0"/>
              <a:t>Kognito’s</a:t>
            </a:r>
            <a:r>
              <a:rPr lang="en-US" dirty="0" smtClean="0"/>
              <a:t> web-based training</a:t>
            </a:r>
            <a:endParaRPr lang="en-US" dirty="0"/>
          </a:p>
        </p:txBody>
      </p:sp>
      <p:sp>
        <p:nvSpPr>
          <p:cNvPr id="10" name="TextBox 9"/>
          <p:cNvSpPr txBox="1"/>
          <p:nvPr/>
        </p:nvSpPr>
        <p:spPr>
          <a:xfrm>
            <a:off x="1314837" y="4945801"/>
            <a:ext cx="10500174" cy="954107"/>
          </a:xfrm>
          <a:prstGeom prst="rect">
            <a:avLst/>
          </a:prstGeom>
          <a:noFill/>
        </p:spPr>
        <p:txBody>
          <a:bodyPr wrap="square" rtlCol="0">
            <a:spAutoFit/>
          </a:bodyPr>
          <a:lstStyle/>
          <a:p>
            <a:pPr marL="457200" indent="-457200">
              <a:buBlip>
                <a:blip r:embed="rId2"/>
              </a:buBlip>
            </a:pPr>
            <a:r>
              <a:rPr lang="en-US" sz="2800" dirty="0" smtClean="0"/>
              <a:t>Interactive programs to educate staff about best practices in supporting: LGBTQ students</a:t>
            </a:r>
            <a:r>
              <a:rPr lang="en-US" sz="2800" smtClean="0"/>
              <a:t>, student Veterans</a:t>
            </a:r>
            <a:r>
              <a:rPr lang="en-US" sz="2800" dirty="0" smtClean="0"/>
              <a:t>, and At-risk students</a:t>
            </a:r>
          </a:p>
        </p:txBody>
      </p:sp>
      <p:sp>
        <p:nvSpPr>
          <p:cNvPr id="11" name="TextBox 10"/>
          <p:cNvSpPr txBox="1"/>
          <p:nvPr/>
        </p:nvSpPr>
        <p:spPr>
          <a:xfrm>
            <a:off x="1299411" y="5874388"/>
            <a:ext cx="2387192" cy="523220"/>
          </a:xfrm>
          <a:prstGeom prst="rect">
            <a:avLst/>
          </a:prstGeom>
          <a:noFill/>
        </p:spPr>
        <p:txBody>
          <a:bodyPr wrap="none" rtlCol="0">
            <a:spAutoFit/>
          </a:bodyPr>
          <a:lstStyle/>
          <a:p>
            <a:pPr marL="457200" indent="-457200">
              <a:buBlip>
                <a:blip r:embed="rId2"/>
              </a:buBlip>
            </a:pPr>
            <a:r>
              <a:rPr lang="en-US" sz="2800" dirty="0" smtClean="0"/>
              <a:t>On-demand</a:t>
            </a:r>
          </a:p>
        </p:txBody>
      </p:sp>
      <p:pic>
        <p:nvPicPr>
          <p:cNvPr id="12" name="Picture 11"/>
          <p:cNvPicPr>
            <a:picLocks noChangeAspect="1"/>
          </p:cNvPicPr>
          <p:nvPr/>
        </p:nvPicPr>
        <p:blipFill>
          <a:blip r:embed="rId3"/>
          <a:stretch>
            <a:fillRect/>
          </a:stretch>
        </p:blipFill>
        <p:spPr>
          <a:xfrm>
            <a:off x="8941301" y="1604980"/>
            <a:ext cx="2745873" cy="1830582"/>
          </a:xfrm>
          <a:prstGeom prst="rect">
            <a:avLst/>
          </a:prstGeom>
        </p:spPr>
      </p:pic>
    </p:spTree>
    <p:extLst>
      <p:ext uri="{BB962C8B-B14F-4D97-AF65-F5344CB8AC3E}">
        <p14:creationId xmlns:p14="http://schemas.microsoft.com/office/powerpoint/2010/main" val="89105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Planned Classified PD at MSJC</a:t>
            </a:r>
            <a:endParaRPr lang="en-US" b="1" dirty="0"/>
          </a:p>
        </p:txBody>
      </p:sp>
      <p:pic>
        <p:nvPicPr>
          <p:cNvPr id="7" name="Picture 6"/>
          <p:cNvPicPr>
            <a:picLocks noChangeAspect="1"/>
          </p:cNvPicPr>
          <p:nvPr/>
        </p:nvPicPr>
        <p:blipFill>
          <a:blip r:embed="rId3"/>
          <a:stretch>
            <a:fillRect/>
          </a:stretch>
        </p:blipFill>
        <p:spPr>
          <a:xfrm>
            <a:off x="8966200" y="1690688"/>
            <a:ext cx="3225800" cy="3774872"/>
          </a:xfrm>
          <a:prstGeom prst="rect">
            <a:avLst/>
          </a:prstGeom>
        </p:spPr>
      </p:pic>
      <p:sp>
        <p:nvSpPr>
          <p:cNvPr id="14" name="TextBox 13"/>
          <p:cNvSpPr txBox="1"/>
          <p:nvPr/>
        </p:nvSpPr>
        <p:spPr>
          <a:xfrm>
            <a:off x="359105" y="1633419"/>
            <a:ext cx="8607095" cy="4832092"/>
          </a:xfrm>
          <a:prstGeom prst="rect">
            <a:avLst/>
          </a:prstGeom>
          <a:noFill/>
        </p:spPr>
        <p:txBody>
          <a:bodyPr wrap="square" rtlCol="0">
            <a:spAutoFit/>
          </a:bodyPr>
          <a:lstStyle/>
          <a:p>
            <a:pPr marL="457200" indent="-457200">
              <a:buBlip>
                <a:blip r:embed="rId4"/>
              </a:buBlip>
            </a:pPr>
            <a:r>
              <a:rPr lang="en-US" sz="2800" dirty="0" smtClean="0"/>
              <a:t>Professional Learning Communities</a:t>
            </a:r>
          </a:p>
          <a:p>
            <a:pPr marL="457200" indent="-457200">
              <a:buBlip>
                <a:blip r:embed="rId4"/>
              </a:buBlip>
            </a:pPr>
            <a:r>
              <a:rPr lang="en-US" sz="2800" dirty="0" smtClean="0"/>
              <a:t>Add to Classified Success Network</a:t>
            </a:r>
          </a:p>
          <a:p>
            <a:pPr marL="914400" lvl="1" indent="-457200">
              <a:buBlip>
                <a:blip r:embed="rId4"/>
              </a:buBlip>
            </a:pPr>
            <a:r>
              <a:rPr lang="en-US" sz="2800" dirty="0" smtClean="0"/>
              <a:t>Priceless words of appreciation section</a:t>
            </a:r>
          </a:p>
          <a:p>
            <a:pPr marL="914400" lvl="1" indent="-457200">
              <a:buBlip>
                <a:blip r:embed="rId4"/>
              </a:buBlip>
            </a:pPr>
            <a:r>
              <a:rPr lang="en-US" sz="2800" dirty="0" smtClean="0"/>
              <a:t>Add sections for desk exercises/ergonomic tips </a:t>
            </a:r>
          </a:p>
          <a:p>
            <a:pPr marL="457200" indent="-457200">
              <a:buBlip>
                <a:blip r:embed="rId4"/>
              </a:buBlip>
            </a:pPr>
            <a:r>
              <a:rPr lang="en-US" sz="2800" dirty="0" smtClean="0"/>
              <a:t>Start a Leadership Academy to which Classified are encouraged</a:t>
            </a:r>
          </a:p>
          <a:p>
            <a:pPr marL="457200" indent="-457200">
              <a:buBlip>
                <a:blip r:embed="rId4"/>
              </a:buBlip>
            </a:pPr>
            <a:r>
              <a:rPr lang="en-US" sz="2800" dirty="0" smtClean="0"/>
              <a:t>Staff of the month award</a:t>
            </a:r>
          </a:p>
          <a:p>
            <a:pPr marL="457200" indent="-457200">
              <a:buBlip>
                <a:blip r:embed="rId4"/>
              </a:buBlip>
            </a:pPr>
            <a:r>
              <a:rPr lang="en-US" sz="2800" dirty="0" smtClean="0"/>
              <a:t>Mentor Program/Tutoring Program</a:t>
            </a:r>
          </a:p>
          <a:p>
            <a:pPr marL="457200" indent="-457200">
              <a:buBlip>
                <a:blip r:embed="rId4"/>
              </a:buBlip>
            </a:pPr>
            <a:r>
              <a:rPr lang="en-US" sz="2800" dirty="0" smtClean="0"/>
              <a:t>Opportunities for job shadowing to facilitate advancement</a:t>
            </a:r>
          </a:p>
          <a:p>
            <a:pPr marL="457200" indent="-457200">
              <a:buBlip>
                <a:blip r:embed="rId4"/>
              </a:buBlip>
            </a:pPr>
            <a:r>
              <a:rPr lang="en-US" sz="2800" dirty="0" smtClean="0"/>
              <a:t>Incentivized “FLEX” for Classified</a:t>
            </a:r>
          </a:p>
        </p:txBody>
      </p:sp>
    </p:spTree>
    <p:extLst>
      <p:ext uri="{BB962C8B-B14F-4D97-AF65-F5344CB8AC3E}">
        <p14:creationId xmlns:p14="http://schemas.microsoft.com/office/powerpoint/2010/main" val="1734417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Thoughts/Ideas</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98425"/>
            <a:ext cx="5075953" cy="3591237"/>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084" y="2507649"/>
            <a:ext cx="5494983" cy="3372788"/>
          </a:xfrm>
          <a:prstGeom prst="rect">
            <a:avLst/>
          </a:prstGeom>
        </p:spPr>
      </p:pic>
      <p:pic>
        <p:nvPicPr>
          <p:cNvPr id="7" name="Picture 6" descr="N:\Public\Departments\Logos\Logos\Official LOGO\LogosforMSOFFICE\MSJClogox.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468" y="0"/>
            <a:ext cx="2173206" cy="1503585"/>
          </a:xfrm>
          <a:prstGeom prst="rect">
            <a:avLst/>
          </a:prstGeom>
          <a:noFill/>
          <a:ln>
            <a:noFill/>
          </a:ln>
        </p:spPr>
      </p:pic>
    </p:spTree>
    <p:extLst>
      <p:ext uri="{BB962C8B-B14F-4D97-AF65-F5344CB8AC3E}">
        <p14:creationId xmlns:p14="http://schemas.microsoft.com/office/powerpoint/2010/main" val="1445708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Contact:</a:t>
            </a:r>
            <a:endParaRPr lang="en-US" b="1" dirty="0"/>
          </a:p>
        </p:txBody>
      </p:sp>
      <p:sp>
        <p:nvSpPr>
          <p:cNvPr id="3" name="Content Placeholder 2"/>
          <p:cNvSpPr>
            <a:spLocks noGrp="1"/>
          </p:cNvSpPr>
          <p:nvPr>
            <p:ph idx="1"/>
          </p:nvPr>
        </p:nvSpPr>
        <p:spPr>
          <a:xfrm>
            <a:off x="1473200" y="1825625"/>
            <a:ext cx="9880599" cy="4351338"/>
          </a:xfrm>
        </p:spPr>
        <p:txBody>
          <a:bodyPr/>
          <a:lstStyle/>
          <a:p>
            <a:pPr marL="0" indent="0">
              <a:lnSpc>
                <a:spcPct val="100000"/>
              </a:lnSpc>
              <a:spcBef>
                <a:spcPts val="0"/>
              </a:spcBef>
              <a:buNone/>
            </a:pPr>
            <a:r>
              <a:rPr lang="en-US" dirty="0" smtClean="0"/>
              <a:t>Dawn Bridge</a:t>
            </a:r>
          </a:p>
          <a:p>
            <a:pPr marL="0" indent="0">
              <a:lnSpc>
                <a:spcPct val="100000"/>
              </a:lnSpc>
              <a:spcBef>
                <a:spcPts val="0"/>
              </a:spcBef>
              <a:buNone/>
            </a:pPr>
            <a:r>
              <a:rPr lang="en-US" sz="2400" dirty="0" smtClean="0"/>
              <a:t>Mt. San Jacinto College Prof. Development Committee Co-Chair</a:t>
            </a:r>
          </a:p>
          <a:p>
            <a:pPr marL="0" indent="0">
              <a:lnSpc>
                <a:spcPct val="100000"/>
              </a:lnSpc>
              <a:spcBef>
                <a:spcPts val="0"/>
              </a:spcBef>
              <a:buNone/>
            </a:pPr>
            <a:r>
              <a:rPr lang="en-US" sz="2400" dirty="0" smtClean="0">
                <a:hlinkClick r:id="rId2"/>
              </a:rPr>
              <a:t>dbridge@msjc.edu</a:t>
            </a:r>
            <a:endParaRPr lang="en-US" sz="2400" dirty="0" smtClean="0"/>
          </a:p>
          <a:p>
            <a:pPr marL="0" indent="0">
              <a:lnSpc>
                <a:spcPct val="100000"/>
              </a:lnSpc>
              <a:spcBef>
                <a:spcPts val="0"/>
              </a:spcBef>
              <a:buNone/>
            </a:pPr>
            <a:r>
              <a:rPr lang="en-US" sz="2400" dirty="0" smtClean="0"/>
              <a:t>951-639-5351</a:t>
            </a:r>
          </a:p>
          <a:p>
            <a:pPr marL="0" indent="0">
              <a:buNone/>
            </a:pPr>
            <a:endParaRPr lang="en-US" dirty="0" smtClean="0"/>
          </a:p>
          <a:p>
            <a:endParaRPr lang="en-US" dirty="0"/>
          </a:p>
          <a:p>
            <a:pPr marL="0" indent="0">
              <a:buNone/>
            </a:pPr>
            <a:r>
              <a:rPr lang="en-US" dirty="0" smtClean="0"/>
              <a:t>                               </a:t>
            </a:r>
          </a:p>
          <a:p>
            <a:pPr marL="0" indent="0">
              <a:buNone/>
            </a:pPr>
            <a:r>
              <a:rPr lang="en-US" dirty="0"/>
              <a:t> </a:t>
            </a:r>
            <a:r>
              <a:rPr lang="en-US" dirty="0" smtClean="0"/>
              <a:t>                                </a:t>
            </a:r>
            <a:r>
              <a:rPr lang="en-US" i="1" dirty="0" smtClean="0"/>
              <a:t>“make measurable progress in reasonable time.”</a:t>
            </a:r>
            <a:endParaRPr lang="en-US" i="1" dirty="0"/>
          </a:p>
        </p:txBody>
      </p:sp>
      <p:pic>
        <p:nvPicPr>
          <p:cNvPr id="4" name="Picture 3" descr="N:\Public\Departments\Logos\Logos\Official LOGO\LogosforMSOFFICE\MSJClogox.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3468" y="0"/>
            <a:ext cx="2173206" cy="1503585"/>
          </a:xfrm>
          <a:prstGeom prst="rect">
            <a:avLst/>
          </a:prstGeom>
          <a:noFill/>
          <a:ln>
            <a:noFill/>
          </a:ln>
        </p:spPr>
      </p:pic>
    </p:spTree>
    <p:extLst>
      <p:ext uri="{BB962C8B-B14F-4D97-AF65-F5344CB8AC3E}">
        <p14:creationId xmlns:p14="http://schemas.microsoft.com/office/powerpoint/2010/main" val="659425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What is Professional Development?</a:t>
            </a:r>
            <a:endParaRPr lang="en-US" b="1" dirty="0"/>
          </a:p>
        </p:txBody>
      </p:sp>
      <p:pic>
        <p:nvPicPr>
          <p:cNvPr id="1026" name="Picture 2" descr="http://www.rmmeducationalconsulting.com/uploads/3/0/6/5/30653053/9294185.png?142758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667" y="2874963"/>
            <a:ext cx="1663169" cy="16631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1519641"/>
            <a:ext cx="9025467" cy="4745692"/>
          </a:xfrm>
        </p:spPr>
        <p:txBody>
          <a:bodyPr>
            <a:normAutofit lnSpcReduction="10000"/>
          </a:bodyPr>
          <a:lstStyle/>
          <a:p>
            <a:r>
              <a:rPr lang="en-US" dirty="0" smtClean="0"/>
              <a:t>“Professional development is learning to earn or maintain professional credentials such as academic degrees to formal coursework, conferences and informal learning opportunities situated in practice. It has been described as intensive and collaborative, ideally incorporating an evaluative stage.”  </a:t>
            </a:r>
            <a:r>
              <a:rPr lang="en-US" i="1" dirty="0" smtClean="0"/>
              <a:t>Wikipedia</a:t>
            </a:r>
          </a:p>
          <a:p>
            <a:r>
              <a:rPr lang="en-US" dirty="0" smtClean="0"/>
              <a:t>“Process of improving and increasing capabilities of staff through access to education and training opportunities in the workplace, through outside organization, or through watching others perform the job. Professional development helps build and maintain morale of staff members, and is thought to attract higher quality staff to an organization.”  </a:t>
            </a:r>
            <a:r>
              <a:rPr lang="en-US" i="1" dirty="0" smtClean="0"/>
              <a:t>BusinessDictionary.com</a:t>
            </a:r>
            <a:endParaRPr lang="en-US" i="1" dirty="0"/>
          </a:p>
        </p:txBody>
      </p:sp>
      <p:pic>
        <p:nvPicPr>
          <p:cNvPr id="5" name="Picture 4" descr="N:\Public\Departments\Logos\Logos\Official LOGO\LogosforMSOFFICE\MSJClogox.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3468" y="0"/>
            <a:ext cx="2173206" cy="1503585"/>
          </a:xfrm>
          <a:prstGeom prst="rect">
            <a:avLst/>
          </a:prstGeom>
          <a:noFill/>
          <a:ln>
            <a:noFill/>
          </a:ln>
        </p:spPr>
      </p:pic>
    </p:spTree>
    <p:extLst>
      <p:ext uri="{BB962C8B-B14F-4D97-AF65-F5344CB8AC3E}">
        <p14:creationId xmlns:p14="http://schemas.microsoft.com/office/powerpoint/2010/main" val="1310623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Assembly Bill (AB) 2558</a:t>
            </a:r>
            <a:endParaRPr lang="en-US" b="1" dirty="0"/>
          </a:p>
        </p:txBody>
      </p:sp>
      <p:sp>
        <p:nvSpPr>
          <p:cNvPr id="3" name="Content Placeholder 2"/>
          <p:cNvSpPr>
            <a:spLocks noGrp="1"/>
          </p:cNvSpPr>
          <p:nvPr>
            <p:ph idx="1"/>
          </p:nvPr>
        </p:nvSpPr>
        <p:spPr/>
        <p:txBody>
          <a:bodyPr>
            <a:normAutofit fontScale="62500" lnSpcReduction="20000"/>
          </a:bodyPr>
          <a:lstStyle/>
          <a:p>
            <a:r>
              <a:rPr lang="en-US" dirty="0"/>
              <a:t>AB 2558, Williams. Community colleges: faculty and staff development.</a:t>
            </a:r>
          </a:p>
          <a:p>
            <a:r>
              <a:rPr lang="en-US" dirty="0"/>
              <a:t>Existing law establishes the Community College Faculty and Staff Development Fund, to be administered by the Board of Governors of the California Community Colleges, for purposes of providing state general funds to community colleges for supporting locally developed and implemented faculty and staff development programs. Existing law requires the board of governors to annually allocate funds appropriated for these purposes to each community college district whose chief executive officer has submitted to the Chancellor of the California Community Colleges an affidavit that includes specified information. Existing law limits the allocation a community college district can receive from the Community College Faculty and Staff Development Fund to a maximum of 2% of the community college district’s fiscal year revenues for the prior fiscal year.</a:t>
            </a:r>
          </a:p>
          <a:p>
            <a:r>
              <a:rPr lang="en-US" dirty="0"/>
              <a:t>This bill would eliminate the Community College Faculty and Staff Development Fund and instead establish the Community College Professional Development Program. The bill would require any funding appropriated for this program to be allocated, in accordance with rules and regulations adopted by the board of governors, to community college districts that provide professional development opportunities for both faculty and staff. The bill would require community college districts receiving this funding to include the employee’s time used participating in the Community College Professional Development Program in the employee’s contractually obligated hours. The bill would also make </a:t>
            </a:r>
            <a:r>
              <a:rPr lang="en-US" dirty="0" err="1"/>
              <a:t>nonsubstantive</a:t>
            </a:r>
            <a:r>
              <a:rPr lang="en-US" dirty="0"/>
              <a:t> changes to these provisions.</a:t>
            </a:r>
          </a:p>
          <a:p>
            <a:pPr marL="0" indent="0">
              <a:buNone/>
            </a:pPr>
            <a:endParaRPr lang="en-US" dirty="0"/>
          </a:p>
        </p:txBody>
      </p:sp>
      <p:pic>
        <p:nvPicPr>
          <p:cNvPr id="4" name="Picture 3" descr="N:\Public\Departments\Logos\Logos\Official LOGO\LogosforMSOFFICE\MSJClogox.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3468" y="0"/>
            <a:ext cx="2173206" cy="1503585"/>
          </a:xfrm>
          <a:prstGeom prst="rect">
            <a:avLst/>
          </a:prstGeom>
          <a:noFill/>
          <a:ln>
            <a:noFill/>
          </a:ln>
        </p:spPr>
      </p:pic>
    </p:spTree>
    <p:extLst>
      <p:ext uri="{BB962C8B-B14F-4D97-AF65-F5344CB8AC3E}">
        <p14:creationId xmlns:p14="http://schemas.microsoft.com/office/powerpoint/2010/main" val="92278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71475"/>
          </a:xfrm>
        </p:spPr>
        <p:txBody>
          <a:bodyPr>
            <a:noAutofit/>
          </a:bodyPr>
          <a:lstStyle/>
          <a:p>
            <a:pPr algn="ctr"/>
            <a:r>
              <a:rPr lang="en-US" sz="3600" b="1" dirty="0" smtClean="0"/>
              <a:t>What is expected?</a:t>
            </a:r>
            <a:endParaRPr lang="en-US" sz="3600" b="1" dirty="0"/>
          </a:p>
        </p:txBody>
      </p:sp>
      <p:sp>
        <p:nvSpPr>
          <p:cNvPr id="3" name="Content Placeholder 2"/>
          <p:cNvSpPr>
            <a:spLocks noGrp="1"/>
          </p:cNvSpPr>
          <p:nvPr>
            <p:ph idx="1"/>
          </p:nvPr>
        </p:nvSpPr>
        <p:spPr>
          <a:xfrm>
            <a:off x="838200" y="846667"/>
            <a:ext cx="10515600" cy="5689600"/>
          </a:xfrm>
        </p:spPr>
        <p:txBody>
          <a:bodyPr>
            <a:normAutofit fontScale="47500" lnSpcReduction="20000"/>
          </a:bodyPr>
          <a:lstStyle/>
          <a:p>
            <a:pPr marL="0" indent="0">
              <a:buNone/>
            </a:pPr>
            <a:r>
              <a:rPr lang="en-US" b="1" dirty="0"/>
              <a:t>SECTION 1.</a:t>
            </a:r>
          </a:p>
          <a:p>
            <a:pPr marL="0" indent="0">
              <a:buNone/>
            </a:pPr>
            <a:r>
              <a:rPr lang="en-US" dirty="0" smtClean="0"/>
              <a:t>Section </a:t>
            </a:r>
            <a:r>
              <a:rPr lang="en-US" dirty="0"/>
              <a:t>87150 of the Education Code is amended to read:</a:t>
            </a:r>
          </a:p>
          <a:p>
            <a:pPr marL="0" indent="0">
              <a:buNone/>
            </a:pPr>
            <a:r>
              <a:rPr lang="en-US" b="1" dirty="0"/>
              <a:t>87150.</a:t>
            </a:r>
          </a:p>
          <a:p>
            <a:pPr marL="0" indent="0">
              <a:buNone/>
            </a:pPr>
            <a:r>
              <a:rPr lang="en-US" dirty="0" smtClean="0"/>
              <a:t>There </a:t>
            </a:r>
            <a:r>
              <a:rPr lang="en-US" dirty="0"/>
              <a:t>is hereby established the Community College Professional Development Program, to be administered by the board of governors, the purpose of which is to provide state general funds to community colleges for supporting locally developed and implemented faculty and staff development programs.</a:t>
            </a:r>
          </a:p>
          <a:p>
            <a:pPr marL="0" indent="0">
              <a:buNone/>
            </a:pPr>
            <a:r>
              <a:rPr lang="en-US" b="1" dirty="0"/>
              <a:t>SEC. 2.</a:t>
            </a:r>
          </a:p>
          <a:p>
            <a:pPr marL="0" indent="0">
              <a:buNone/>
            </a:pPr>
            <a:r>
              <a:rPr lang="en-US" dirty="0" smtClean="0"/>
              <a:t>Section </a:t>
            </a:r>
            <a:r>
              <a:rPr lang="en-US" dirty="0"/>
              <a:t>87151 of the Education Code is amended to read:</a:t>
            </a:r>
          </a:p>
          <a:p>
            <a:pPr marL="0" indent="0">
              <a:buNone/>
            </a:pPr>
            <a:r>
              <a:rPr lang="en-US" b="1" dirty="0"/>
              <a:t>87151.</a:t>
            </a:r>
          </a:p>
          <a:p>
            <a:pPr marL="0" indent="0">
              <a:buNone/>
            </a:pPr>
            <a:r>
              <a:rPr lang="en-US" dirty="0" smtClean="0"/>
              <a:t>The </a:t>
            </a:r>
            <a:r>
              <a:rPr lang="en-US" dirty="0"/>
              <a:t>board of governors shall annually allocate funds, when appropriated for purposes of this article, only to a community college district whose chief executive officer has submitted to the chancellor an affidavit that includes all of the following:</a:t>
            </a:r>
          </a:p>
          <a:p>
            <a:pPr marL="0" indent="0">
              <a:buNone/>
            </a:pPr>
            <a:r>
              <a:rPr lang="en-US" dirty="0"/>
              <a:t>(a) A statement that each campus within the community college district has an advisory committee, composed of administrators, faculty, and staff representatives, which has assisted in the assessment of the faculty and staff development needs and in the design of the plan to meet those needs.</a:t>
            </a:r>
          </a:p>
          <a:p>
            <a:pPr marL="0" indent="0">
              <a:buNone/>
            </a:pPr>
            <a:r>
              <a:rPr lang="en-US" dirty="0"/>
              <a:t>(b) A campus human development resources plan has been completed for the current and subsequent fiscal years.</a:t>
            </a:r>
          </a:p>
          <a:p>
            <a:pPr marL="0" indent="0">
              <a:buNone/>
            </a:pPr>
            <a:r>
              <a:rPr lang="en-US" dirty="0"/>
              <a:t>(c) A report of the actual expenditures for faculty and staff development for the preceding year.</a:t>
            </a:r>
          </a:p>
          <a:p>
            <a:pPr marL="0" indent="0">
              <a:buNone/>
            </a:pPr>
            <a:r>
              <a:rPr lang="en-US" b="1" dirty="0"/>
              <a:t>SEC. 3.</a:t>
            </a:r>
          </a:p>
          <a:p>
            <a:pPr marL="0" indent="0">
              <a:buNone/>
            </a:pPr>
            <a:r>
              <a:rPr lang="en-US" dirty="0" smtClean="0"/>
              <a:t>Section </a:t>
            </a:r>
            <a:r>
              <a:rPr lang="en-US" dirty="0"/>
              <a:t>87152 of the Education Code is repealed.</a:t>
            </a:r>
          </a:p>
          <a:p>
            <a:pPr marL="0" indent="0">
              <a:buNone/>
            </a:pPr>
            <a:r>
              <a:rPr lang="en-US" b="1" dirty="0"/>
              <a:t>SEC. 4.</a:t>
            </a:r>
          </a:p>
          <a:p>
            <a:pPr marL="0" indent="0">
              <a:buNone/>
            </a:pPr>
            <a:r>
              <a:rPr lang="en-US" dirty="0" smtClean="0"/>
              <a:t>Section </a:t>
            </a:r>
            <a:r>
              <a:rPr lang="en-US" dirty="0"/>
              <a:t>87152 is added to the Education Code, to read:</a:t>
            </a:r>
          </a:p>
          <a:p>
            <a:pPr marL="0" indent="0">
              <a:buNone/>
            </a:pPr>
            <a:r>
              <a:rPr lang="en-US" b="1" dirty="0"/>
              <a:t>87152.</a:t>
            </a:r>
          </a:p>
          <a:p>
            <a:pPr marL="0" indent="0">
              <a:buNone/>
            </a:pPr>
            <a:r>
              <a:rPr lang="en-US" dirty="0" smtClean="0"/>
              <a:t>(</a:t>
            </a:r>
            <a:r>
              <a:rPr lang="en-US" dirty="0"/>
              <a:t>a) Any funding appropriated for purposes of this article shall be allocated to the community college districts that provide professional development opportunities to both faculty and staff. Funding shall be disbursed in accordance with rules and regulations adopted by the board of governors.</a:t>
            </a:r>
          </a:p>
          <a:p>
            <a:pPr marL="0" indent="0">
              <a:buNone/>
            </a:pPr>
            <a:r>
              <a:rPr lang="en-US" dirty="0"/>
              <a:t>(b) Community college districts that receive funding pursuant to this section shall include the employee’s time used participating in the Community College Professional Development Program in the employee’s contractually obligated hours.</a:t>
            </a:r>
          </a:p>
          <a:p>
            <a:pPr marL="0" indent="0">
              <a:buNone/>
            </a:pPr>
            <a:endParaRPr lang="en-US" dirty="0"/>
          </a:p>
        </p:txBody>
      </p:sp>
      <p:pic>
        <p:nvPicPr>
          <p:cNvPr id="4" name="Picture 3" descr="N:\Public\Departments\Logos\Logos\Official LOGO\LogosforMSOFFICE\MSJClogox.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3468" y="0"/>
            <a:ext cx="2173206" cy="1503585"/>
          </a:xfrm>
          <a:prstGeom prst="rect">
            <a:avLst/>
          </a:prstGeom>
          <a:noFill/>
          <a:ln>
            <a:noFill/>
          </a:ln>
        </p:spPr>
      </p:pic>
    </p:spTree>
    <p:extLst>
      <p:ext uri="{BB962C8B-B14F-4D97-AF65-F5344CB8AC3E}">
        <p14:creationId xmlns:p14="http://schemas.microsoft.com/office/powerpoint/2010/main" val="349481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Mission Statement of MSJC’s PDP</a:t>
            </a:r>
            <a:endParaRPr lang="en-US" b="1" dirty="0"/>
          </a:p>
        </p:txBody>
      </p:sp>
      <p:sp>
        <p:nvSpPr>
          <p:cNvPr id="3" name="Content Placeholder 2"/>
          <p:cNvSpPr>
            <a:spLocks noGrp="1"/>
          </p:cNvSpPr>
          <p:nvPr>
            <p:ph idx="1"/>
          </p:nvPr>
        </p:nvSpPr>
        <p:spPr>
          <a:xfrm>
            <a:off x="838200" y="1825625"/>
            <a:ext cx="10515600" cy="2112194"/>
          </a:xfrm>
        </p:spPr>
        <p:txBody>
          <a:bodyPr/>
          <a:lstStyle/>
          <a:p>
            <a:r>
              <a:rPr lang="en-US"/>
              <a:t>The mission of the Mt San Jacinto College Professional Development Program is to improve and sustain unified professional growth of district employees through collegially planned learning opportunities that benefit individual and combined efforts to support the institution’s strategic goals. </a:t>
            </a:r>
          </a:p>
        </p:txBody>
      </p:sp>
      <p:pic>
        <p:nvPicPr>
          <p:cNvPr id="4" name="Picture 3" descr="N:\Public\Departments\Logos\Logos\Official LOGO\LogosforMSOFFICE\MSJClogox.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3468" y="0"/>
            <a:ext cx="2173206" cy="1503585"/>
          </a:xfrm>
          <a:prstGeom prst="rect">
            <a:avLst/>
          </a:prstGeom>
          <a:noFill/>
          <a:ln>
            <a:noFill/>
          </a:ln>
        </p:spPr>
      </p:pic>
    </p:spTree>
    <p:extLst>
      <p:ext uri="{BB962C8B-B14F-4D97-AF65-F5344CB8AC3E}">
        <p14:creationId xmlns:p14="http://schemas.microsoft.com/office/powerpoint/2010/main" val="1942186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7545"/>
          </a:xfrm>
        </p:spPr>
        <p:txBody>
          <a:bodyPr/>
          <a:lstStyle/>
          <a:p>
            <a:pPr algn="ctr"/>
            <a:r>
              <a:rPr lang="en-US" b="1" dirty="0" smtClean="0"/>
              <a:t>Goals of MSJC’s PDP</a:t>
            </a:r>
            <a:endParaRPr lang="en-US" b="1" dirty="0"/>
          </a:p>
        </p:txBody>
      </p:sp>
      <p:sp>
        <p:nvSpPr>
          <p:cNvPr id="3" name="Content Placeholder 2"/>
          <p:cNvSpPr>
            <a:spLocks noGrp="1"/>
          </p:cNvSpPr>
          <p:nvPr>
            <p:ph idx="1"/>
          </p:nvPr>
        </p:nvSpPr>
        <p:spPr>
          <a:xfrm>
            <a:off x="838200" y="1412670"/>
            <a:ext cx="10515600" cy="4351338"/>
          </a:xfrm>
        </p:spPr>
        <p:txBody>
          <a:bodyPr>
            <a:normAutofit fontScale="92500" lnSpcReduction="20000"/>
          </a:bodyPr>
          <a:lstStyle/>
          <a:p>
            <a:pPr marL="571500" lvl="0" indent="-571500">
              <a:buFont typeface="+mj-lt"/>
              <a:buAutoNum type="romanUcPeriod"/>
            </a:pPr>
            <a:r>
              <a:rPr lang="en-US" dirty="0"/>
              <a:t>Professional development is acknowledged as an institutional priority, creating a culture in which ALL employees of MSJC (Administration, Faculty &amp; Classified) are eager and actively engaged in professional development.  </a:t>
            </a:r>
          </a:p>
          <a:p>
            <a:pPr marL="571500" lvl="0" indent="-571500">
              <a:buFont typeface="+mj-lt"/>
              <a:buAutoNum type="romanUcPeriod"/>
            </a:pPr>
            <a:r>
              <a:rPr lang="en-US" dirty="0"/>
              <a:t>Generate positive change, growth and satisfaction, with global collaboration and a higher level of institutional success.</a:t>
            </a:r>
          </a:p>
          <a:p>
            <a:pPr marL="571500" lvl="0" indent="-571500">
              <a:buFont typeface="+mj-lt"/>
              <a:buAutoNum type="romanUcPeriod"/>
            </a:pPr>
            <a:r>
              <a:rPr lang="en-US" dirty="0"/>
              <a:t>For effective outcomes, professional development must have strong leadership support from all constituent groups, stable settings, consistency, continuity, collective responsibility, authentic assessment and honest reflection of activities.</a:t>
            </a:r>
          </a:p>
          <a:p>
            <a:pPr marL="571500" lvl="0" indent="-571500">
              <a:buFont typeface="+mj-lt"/>
              <a:buAutoNum type="romanUcPeriod"/>
            </a:pPr>
            <a:r>
              <a:rPr lang="en-US" dirty="0"/>
              <a:t>Conduct Assessments/Surveys to determine challenges, barriers &amp; interests (training needs assessment of requested training topics, moral/attitude surveys and others as needed).</a:t>
            </a:r>
          </a:p>
          <a:p>
            <a:endParaRPr lang="en-US" dirty="0"/>
          </a:p>
        </p:txBody>
      </p:sp>
      <p:pic>
        <p:nvPicPr>
          <p:cNvPr id="4" name="Picture 3" descr="N:\Public\Departments\Logos\Logos\Official LOGO\LogosforMSOFFICE\MSJClogox.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7062" y="15902"/>
            <a:ext cx="2199968" cy="1291838"/>
          </a:xfrm>
          <a:prstGeom prst="rect">
            <a:avLst/>
          </a:prstGeom>
          <a:noFill/>
          <a:ln>
            <a:noFill/>
          </a:ln>
        </p:spPr>
      </p:pic>
    </p:spTree>
    <p:extLst>
      <p:ext uri="{BB962C8B-B14F-4D97-AF65-F5344CB8AC3E}">
        <p14:creationId xmlns:p14="http://schemas.microsoft.com/office/powerpoint/2010/main" val="1774142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28782"/>
          </a:xfrm>
        </p:spPr>
        <p:txBody>
          <a:bodyPr/>
          <a:lstStyle/>
          <a:p>
            <a:pPr algn="ctr"/>
            <a:r>
              <a:rPr lang="en-US" b="1" dirty="0" smtClean="0"/>
              <a:t>Structure of the MSJC PDP</a:t>
            </a:r>
            <a:endParaRPr lang="en-US" b="1" dirty="0"/>
          </a:p>
        </p:txBody>
      </p:sp>
      <p:sp>
        <p:nvSpPr>
          <p:cNvPr id="43" name="Right Bracket 42"/>
          <p:cNvSpPr/>
          <p:nvPr/>
        </p:nvSpPr>
        <p:spPr>
          <a:xfrm rot="16200000">
            <a:off x="6251820" y="185424"/>
            <a:ext cx="148062" cy="5006719"/>
          </a:xfrm>
          <a:prstGeom prst="rightBracket">
            <a:avLst/>
          </a:prstGeom>
          <a:ln w="63500">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ight Bracket 43"/>
          <p:cNvSpPr/>
          <p:nvPr/>
        </p:nvSpPr>
        <p:spPr>
          <a:xfrm rot="16200000">
            <a:off x="5862980" y="803923"/>
            <a:ext cx="330282" cy="6689757"/>
          </a:xfrm>
          <a:prstGeom prst="rightBracket">
            <a:avLst/>
          </a:prstGeom>
          <a:ln w="63500">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6" name="Straight Arrow Connector 45"/>
          <p:cNvCxnSpPr/>
          <p:nvPr/>
        </p:nvCxnSpPr>
        <p:spPr>
          <a:xfrm flipH="1">
            <a:off x="6202715" y="2665932"/>
            <a:ext cx="34860" cy="1648011"/>
          </a:xfrm>
          <a:prstGeom prst="straightConnector1">
            <a:avLst/>
          </a:prstGeom>
          <a:ln w="57150">
            <a:tailEnd type="triangle" w="lg" len="med"/>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290904" y="2839922"/>
            <a:ext cx="1507302" cy="91857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PDC</a:t>
            </a:r>
            <a:endParaRPr lang="en-US" sz="2400" dirty="0"/>
          </a:p>
        </p:txBody>
      </p:sp>
      <p:sp>
        <p:nvSpPr>
          <p:cNvPr id="50" name="Rectangle 49"/>
          <p:cNvSpPr/>
          <p:nvPr/>
        </p:nvSpPr>
        <p:spPr>
          <a:xfrm>
            <a:off x="8619347" y="4461323"/>
            <a:ext cx="1507302" cy="91857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Classified CDC</a:t>
            </a:r>
            <a:endParaRPr lang="en-US" sz="2400" dirty="0"/>
          </a:p>
        </p:txBody>
      </p:sp>
      <p:sp>
        <p:nvSpPr>
          <p:cNvPr id="51" name="Rectangle 50"/>
          <p:cNvSpPr/>
          <p:nvPr/>
        </p:nvSpPr>
        <p:spPr>
          <a:xfrm>
            <a:off x="5449064" y="4456566"/>
            <a:ext cx="1507302" cy="91857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Admin CDC</a:t>
            </a:r>
            <a:endParaRPr lang="en-US" sz="2400" dirty="0"/>
          </a:p>
        </p:txBody>
      </p:sp>
      <p:sp>
        <p:nvSpPr>
          <p:cNvPr id="52" name="Rectangle 51"/>
          <p:cNvSpPr/>
          <p:nvPr/>
        </p:nvSpPr>
        <p:spPr>
          <a:xfrm>
            <a:off x="1783602" y="4323230"/>
            <a:ext cx="1507302" cy="91857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Faculty CDC</a:t>
            </a:r>
            <a:endParaRPr lang="en-US" sz="2400" dirty="0"/>
          </a:p>
        </p:txBody>
      </p:sp>
      <p:sp>
        <p:nvSpPr>
          <p:cNvPr id="53" name="Rectangle 52"/>
          <p:cNvSpPr/>
          <p:nvPr/>
        </p:nvSpPr>
        <p:spPr>
          <a:xfrm>
            <a:off x="7865696" y="2845876"/>
            <a:ext cx="1507302" cy="91857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Classified Support</a:t>
            </a:r>
            <a:endParaRPr lang="en-US" sz="2400" dirty="0"/>
          </a:p>
        </p:txBody>
      </p:sp>
      <p:sp>
        <p:nvSpPr>
          <p:cNvPr id="54" name="Rectangle 53"/>
          <p:cNvSpPr/>
          <p:nvPr/>
        </p:nvSpPr>
        <p:spPr>
          <a:xfrm>
            <a:off x="5449064" y="1575914"/>
            <a:ext cx="1507302" cy="91857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PDCC*</a:t>
            </a:r>
            <a:endParaRPr lang="en-US" sz="2400" dirty="0"/>
          </a:p>
        </p:txBody>
      </p:sp>
      <p:pic>
        <p:nvPicPr>
          <p:cNvPr id="57" name="Picture 56" descr="N:\Public\Departments\Logos\Logos\Official LOGO\LogosforMSOFFICE\MSJClogox.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7342" y="17593"/>
            <a:ext cx="2308117" cy="1462032"/>
          </a:xfrm>
          <a:prstGeom prst="rect">
            <a:avLst/>
          </a:prstGeom>
          <a:noFill/>
          <a:ln>
            <a:noFill/>
          </a:ln>
        </p:spPr>
      </p:pic>
      <p:sp>
        <p:nvSpPr>
          <p:cNvPr id="3" name="TextBox 2"/>
          <p:cNvSpPr txBox="1"/>
          <p:nvPr/>
        </p:nvSpPr>
        <p:spPr>
          <a:xfrm>
            <a:off x="2537253" y="5830230"/>
            <a:ext cx="7328225" cy="369332"/>
          </a:xfrm>
          <a:prstGeom prst="rect">
            <a:avLst/>
          </a:prstGeom>
          <a:noFill/>
        </p:spPr>
        <p:txBody>
          <a:bodyPr wrap="none" rtlCol="0">
            <a:spAutoFit/>
          </a:bodyPr>
          <a:lstStyle/>
          <a:p>
            <a:r>
              <a:rPr lang="en-US" dirty="0" smtClean="0">
                <a:solidFill>
                  <a:schemeClr val="bg1"/>
                </a:solidFill>
              </a:rPr>
              <a:t>*The coordinating committee is comprised of the PD Coordinator and Chairs</a:t>
            </a:r>
            <a:endParaRPr lang="en-US" dirty="0">
              <a:solidFill>
                <a:schemeClr val="bg1"/>
              </a:solidFill>
            </a:endParaRPr>
          </a:p>
        </p:txBody>
      </p:sp>
    </p:spTree>
    <p:extLst>
      <p:ext uri="{BB962C8B-B14F-4D97-AF65-F5344CB8AC3E}">
        <p14:creationId xmlns:p14="http://schemas.microsoft.com/office/powerpoint/2010/main" val="2056265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PD for Classified Staff at MSJC</a:t>
            </a:r>
            <a:endParaRPr lang="en-US" b="1" dirty="0"/>
          </a:p>
        </p:txBody>
      </p:sp>
      <p:sp>
        <p:nvSpPr>
          <p:cNvPr id="3" name="Content Placeholder 2"/>
          <p:cNvSpPr>
            <a:spLocks noGrp="1"/>
          </p:cNvSpPr>
          <p:nvPr>
            <p:ph idx="1"/>
          </p:nvPr>
        </p:nvSpPr>
        <p:spPr>
          <a:xfrm>
            <a:off x="486507" y="1690688"/>
            <a:ext cx="6523892" cy="4827343"/>
          </a:xfrm>
        </p:spPr>
        <p:txBody>
          <a:bodyPr>
            <a:normAutofit/>
          </a:bodyPr>
          <a:lstStyle/>
          <a:p>
            <a:pPr lvl="0"/>
            <a:r>
              <a:rPr lang="en-US" dirty="0" smtClean="0"/>
              <a:t>The primary goal for the MSJC PDP is, 	“</a:t>
            </a:r>
            <a:r>
              <a:rPr lang="en-US" dirty="0"/>
              <a:t>Professional development is </a:t>
            </a:r>
            <a:r>
              <a:rPr lang="en-US" dirty="0" smtClean="0"/>
              <a:t>	acknowledged </a:t>
            </a:r>
            <a:r>
              <a:rPr lang="en-US" dirty="0"/>
              <a:t>as an institutional </a:t>
            </a:r>
            <a:r>
              <a:rPr lang="en-US" dirty="0" smtClean="0"/>
              <a:t>	priority</a:t>
            </a:r>
            <a:r>
              <a:rPr lang="en-US" dirty="0"/>
              <a:t>, creating a culture in which </a:t>
            </a:r>
            <a:r>
              <a:rPr lang="en-US" dirty="0" smtClean="0"/>
              <a:t>	ALL </a:t>
            </a:r>
            <a:r>
              <a:rPr lang="en-US" dirty="0"/>
              <a:t>employees of MSJC </a:t>
            </a:r>
            <a:r>
              <a:rPr lang="en-US" dirty="0" smtClean="0"/>
              <a:t>	(</a:t>
            </a:r>
            <a:r>
              <a:rPr lang="en-US" dirty="0"/>
              <a:t>Administration, Faculty &amp; Classified) </a:t>
            </a:r>
            <a:r>
              <a:rPr lang="en-US" dirty="0" smtClean="0"/>
              <a:t>	are </a:t>
            </a:r>
            <a:r>
              <a:rPr lang="en-US" dirty="0"/>
              <a:t>eager and actively engaged in </a:t>
            </a:r>
            <a:r>
              <a:rPr lang="en-US" dirty="0" smtClean="0"/>
              <a:t>	professional </a:t>
            </a:r>
            <a:r>
              <a:rPr lang="en-US" dirty="0"/>
              <a:t>development</a:t>
            </a:r>
            <a:r>
              <a:rPr lang="en-US" dirty="0" smtClean="0"/>
              <a:t>.”  </a:t>
            </a:r>
            <a:endParaRPr lang="en-US" dirty="0"/>
          </a:p>
          <a:p>
            <a:r>
              <a:rPr lang="en-US" dirty="0" smtClean="0"/>
              <a:t>The Constituent Development Committee mandates a minimum of three classified, but currently we have six representatives (along with 6 faculty and 4 administrators)</a:t>
            </a:r>
            <a:endParaRPr lang="en-US" dirty="0"/>
          </a:p>
        </p:txBody>
      </p:sp>
      <p:pic>
        <p:nvPicPr>
          <p:cNvPr id="4" name="Picture 3"/>
          <p:cNvPicPr>
            <a:picLocks noChangeAspect="1"/>
          </p:cNvPicPr>
          <p:nvPr/>
        </p:nvPicPr>
        <p:blipFill>
          <a:blip r:embed="rId2"/>
          <a:stretch>
            <a:fillRect/>
          </a:stretch>
        </p:blipFill>
        <p:spPr>
          <a:xfrm>
            <a:off x="7463071" y="1700060"/>
            <a:ext cx="4728929" cy="3140798"/>
          </a:xfrm>
          <a:prstGeom prst="rect">
            <a:avLst/>
          </a:prstGeom>
        </p:spPr>
      </p:pic>
    </p:spTree>
    <p:extLst>
      <p:ext uri="{BB962C8B-B14F-4D97-AF65-F5344CB8AC3E}">
        <p14:creationId xmlns:p14="http://schemas.microsoft.com/office/powerpoint/2010/main" val="405184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Current Classified PD at MSJC</a:t>
            </a:r>
            <a:endParaRPr lang="en-US" b="1" dirty="0"/>
          </a:p>
        </p:txBody>
      </p:sp>
      <p:sp>
        <p:nvSpPr>
          <p:cNvPr id="3" name="Content Placeholder 2"/>
          <p:cNvSpPr>
            <a:spLocks noGrp="1"/>
          </p:cNvSpPr>
          <p:nvPr>
            <p:ph idx="1"/>
          </p:nvPr>
        </p:nvSpPr>
        <p:spPr>
          <a:xfrm>
            <a:off x="838200" y="1825625"/>
            <a:ext cx="5621594" cy="593110"/>
          </a:xfrm>
        </p:spPr>
        <p:txBody>
          <a:bodyPr>
            <a:normAutofit/>
          </a:bodyPr>
          <a:lstStyle/>
          <a:p>
            <a:r>
              <a:rPr lang="en-US" dirty="0" smtClean="0"/>
              <a:t>Annual Staff Development Day</a:t>
            </a:r>
          </a:p>
        </p:txBody>
      </p:sp>
      <p:sp>
        <p:nvSpPr>
          <p:cNvPr id="4" name="TextBox 3"/>
          <p:cNvSpPr txBox="1"/>
          <p:nvPr/>
        </p:nvSpPr>
        <p:spPr>
          <a:xfrm>
            <a:off x="1194619" y="2418735"/>
            <a:ext cx="3967315" cy="523220"/>
          </a:xfrm>
          <a:prstGeom prst="rect">
            <a:avLst/>
          </a:prstGeom>
          <a:noFill/>
        </p:spPr>
        <p:txBody>
          <a:bodyPr wrap="square" rtlCol="0">
            <a:spAutoFit/>
          </a:bodyPr>
          <a:lstStyle/>
          <a:p>
            <a:pPr marL="285750" indent="-285750">
              <a:buBlip>
                <a:blip r:embed="rId2"/>
              </a:buBlip>
            </a:pPr>
            <a:r>
              <a:rPr lang="en-US" sz="2800" dirty="0" smtClean="0"/>
              <a:t>Full day</a:t>
            </a:r>
          </a:p>
        </p:txBody>
      </p:sp>
      <p:sp>
        <p:nvSpPr>
          <p:cNvPr id="5" name="TextBox 4"/>
          <p:cNvSpPr txBox="1"/>
          <p:nvPr/>
        </p:nvSpPr>
        <p:spPr>
          <a:xfrm>
            <a:off x="1148863" y="2907324"/>
            <a:ext cx="4713726" cy="523220"/>
          </a:xfrm>
          <a:prstGeom prst="rect">
            <a:avLst/>
          </a:prstGeom>
          <a:noFill/>
        </p:spPr>
        <p:txBody>
          <a:bodyPr wrap="none" rtlCol="0">
            <a:spAutoFit/>
          </a:bodyPr>
          <a:lstStyle/>
          <a:p>
            <a:pPr marL="285750" indent="-285750">
              <a:buBlip>
                <a:blip r:embed="rId2"/>
              </a:buBlip>
            </a:pPr>
            <a:r>
              <a:rPr lang="en-US" sz="2800" dirty="0" smtClean="0"/>
              <a:t>Multiple concurrent sessions</a:t>
            </a:r>
          </a:p>
        </p:txBody>
      </p:sp>
      <p:sp>
        <p:nvSpPr>
          <p:cNvPr id="6" name="TextBox 5"/>
          <p:cNvSpPr txBox="1"/>
          <p:nvPr/>
        </p:nvSpPr>
        <p:spPr>
          <a:xfrm>
            <a:off x="1148862" y="3446586"/>
            <a:ext cx="2701509" cy="523220"/>
          </a:xfrm>
          <a:prstGeom prst="rect">
            <a:avLst/>
          </a:prstGeom>
          <a:noFill/>
        </p:spPr>
        <p:txBody>
          <a:bodyPr wrap="none" rtlCol="0">
            <a:spAutoFit/>
          </a:bodyPr>
          <a:lstStyle/>
          <a:p>
            <a:pPr marL="285750" indent="-285750">
              <a:buBlip>
                <a:blip r:embed="rId2"/>
              </a:buBlip>
            </a:pPr>
            <a:r>
              <a:rPr lang="en-US" sz="2800" dirty="0" smtClean="0"/>
              <a:t>Multiple topics</a:t>
            </a:r>
          </a:p>
        </p:txBody>
      </p:sp>
      <p:sp>
        <p:nvSpPr>
          <p:cNvPr id="8" name="TextBox 7"/>
          <p:cNvSpPr txBox="1"/>
          <p:nvPr/>
        </p:nvSpPr>
        <p:spPr>
          <a:xfrm>
            <a:off x="1148863" y="3915511"/>
            <a:ext cx="2969211" cy="523220"/>
          </a:xfrm>
          <a:prstGeom prst="rect">
            <a:avLst/>
          </a:prstGeom>
          <a:noFill/>
        </p:spPr>
        <p:txBody>
          <a:bodyPr wrap="none" rtlCol="0">
            <a:spAutoFit/>
          </a:bodyPr>
          <a:lstStyle/>
          <a:p>
            <a:pPr marL="285750" indent="-285750">
              <a:buBlip>
                <a:blip r:embed="rId2"/>
              </a:buBlip>
            </a:pPr>
            <a:r>
              <a:rPr lang="en-US" sz="2800" dirty="0" smtClean="0"/>
              <a:t>Individual choice</a:t>
            </a:r>
          </a:p>
        </p:txBody>
      </p:sp>
      <p:pic>
        <p:nvPicPr>
          <p:cNvPr id="9" name="Picture 8"/>
          <p:cNvPicPr>
            <a:picLocks noChangeAspect="1"/>
          </p:cNvPicPr>
          <p:nvPr/>
        </p:nvPicPr>
        <p:blipFill>
          <a:blip r:embed="rId3"/>
          <a:stretch>
            <a:fillRect/>
          </a:stretch>
        </p:blipFill>
        <p:spPr>
          <a:xfrm>
            <a:off x="8884152" y="1427774"/>
            <a:ext cx="2603500" cy="2959100"/>
          </a:xfrm>
          <a:prstGeom prst="rect">
            <a:avLst/>
          </a:prstGeom>
        </p:spPr>
      </p:pic>
    </p:spTree>
    <p:extLst>
      <p:ext uri="{BB962C8B-B14F-4D97-AF65-F5344CB8AC3E}">
        <p14:creationId xmlns:p14="http://schemas.microsoft.com/office/powerpoint/2010/main" val="14432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1015</Words>
  <Application>Microsoft Office PowerPoint</Application>
  <PresentationFormat>Widescreen</PresentationFormat>
  <Paragraphs>113</Paragraphs>
  <Slides>17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Britannic Bold</vt:lpstr>
      <vt:lpstr>Calibri</vt:lpstr>
      <vt:lpstr>Calibri Light</vt:lpstr>
      <vt:lpstr>Office Theme</vt:lpstr>
      <vt:lpstr>Professional Development for Classified Professionals</vt:lpstr>
      <vt:lpstr>What is Professional Development?</vt:lpstr>
      <vt:lpstr>Assembly Bill (AB) 2558</vt:lpstr>
      <vt:lpstr>What is expected?</vt:lpstr>
      <vt:lpstr>Mission Statement of MSJC’s PDP</vt:lpstr>
      <vt:lpstr>Goals of MSJC’s PDP</vt:lpstr>
      <vt:lpstr>Structure of the MSJC PDP</vt:lpstr>
      <vt:lpstr>PD for Classified Staff at MSJC</vt:lpstr>
      <vt:lpstr>Current Classified PD at MSJC</vt:lpstr>
      <vt:lpstr>Current Classified PD at MSJC</vt:lpstr>
      <vt:lpstr>Current Classified PD at MSJC</vt:lpstr>
      <vt:lpstr>PowerPoint Presentation</vt:lpstr>
      <vt:lpstr>Current Classified PD at MSJC</vt:lpstr>
      <vt:lpstr>Current Classified PD at MSJC</vt:lpstr>
      <vt:lpstr>Planned Classified PD at MSJC</vt:lpstr>
      <vt:lpstr>Thoughts/Ideas</vt:lpstr>
      <vt:lpstr>Contact: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Dawn’s Amazing Presentation</dc:title>
  <dc:creator>Dooley, Brett Samantha</dc:creator>
  <cp:lastModifiedBy>Dawn Bridge</cp:lastModifiedBy>
  <cp:revision>23</cp:revision>
  <dcterms:created xsi:type="dcterms:W3CDTF">2016-06-09T02:08:41Z</dcterms:created>
  <dcterms:modified xsi:type="dcterms:W3CDTF">2016-06-14T19:12:44Z</dcterms:modified>
</cp:coreProperties>
</file>