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7"/>
  </p:notesMasterIdLst>
  <p:handoutMasterIdLst>
    <p:handoutMasterId r:id="rId28"/>
  </p:handoutMasterIdLst>
  <p:sldIdLst>
    <p:sldId id="256" r:id="rId3"/>
    <p:sldId id="358" r:id="rId4"/>
    <p:sldId id="334" r:id="rId5"/>
    <p:sldId id="335" r:id="rId6"/>
    <p:sldId id="326" r:id="rId7"/>
    <p:sldId id="359" r:id="rId8"/>
    <p:sldId id="363" r:id="rId9"/>
    <p:sldId id="351" r:id="rId10"/>
    <p:sldId id="352" r:id="rId11"/>
    <p:sldId id="354" r:id="rId12"/>
    <p:sldId id="356" r:id="rId13"/>
    <p:sldId id="362" r:id="rId14"/>
    <p:sldId id="365" r:id="rId15"/>
    <p:sldId id="321" r:id="rId16"/>
    <p:sldId id="323" r:id="rId17"/>
    <p:sldId id="316" r:id="rId18"/>
    <p:sldId id="298" r:id="rId19"/>
    <p:sldId id="361" r:id="rId20"/>
    <p:sldId id="366" r:id="rId21"/>
    <p:sldId id="367" r:id="rId22"/>
    <p:sldId id="368" r:id="rId23"/>
    <p:sldId id="343" r:id="rId24"/>
    <p:sldId id="345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BE830E"/>
    <a:srgbClr val="D69410"/>
    <a:srgbClr val="EFAA22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3" autoAdjust="0"/>
    <p:restoredTop sz="88147" autoAdjust="0"/>
  </p:normalViewPr>
  <p:slideViewPr>
    <p:cSldViewPr>
      <p:cViewPr varScale="1">
        <p:scale>
          <a:sx n="68" d="100"/>
          <a:sy n="68" d="100"/>
        </p:scale>
        <p:origin x="1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F61BC68-0783-48C7-A4CD-572B66E2CAB7}" type="datetimeFigureOut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8CF1F88-80D0-4E5D-A963-D768D497D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635EF71-D1F8-4FF5-B8B2-134696B655A8}" type="datetimeFigureOut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467CFAF-283C-4301-98EC-D1A83935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4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0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5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Maureen,</a:t>
            </a:r>
            <a:r>
              <a:rPr lang="en-US" baseline="0" dirty="0" smtClean="0"/>
              <a:t> Theresa, Hope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4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7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2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9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 solicits ideas</a:t>
            </a:r>
            <a:r>
              <a:rPr lang="en-US" baseline="0" dirty="0" smtClean="0"/>
              <a:t> from the audience; Matthew records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7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9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32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3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9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0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6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2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5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9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B9BA-B209-4957-BB4E-08932B6A745E}" type="datetime1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9688-1C7E-4641-9CA5-B39225E52F7F}" type="datetime1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60B2-DB02-4CD5-851C-2787F7B59937}" type="datetime1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8176-EC09-4399-B8A6-CD458A1B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E3FC-0304-4873-AA3B-8D60C13EA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8561-8D3E-4412-AEAF-C541CFAF3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ED3C-791F-4DEB-B750-58CCA31959A7}" type="datetime1">
              <a:rPr lang="en-US" smtClean="0"/>
              <a:pPr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3491-67AD-4E14-BF78-B37A913BEF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IEPI-PRT-ExpertiseInventory2015-2" TargetMode="External"/><Relationship Id="rId4" Type="http://schemas.openxmlformats.org/officeDocument/2006/relationships/hyperlink" Target="https://www.surveymonkey.com/s/Faculty_PRT_team_survey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microsoft.com/office/2007/relationships/hdphoto" Target="../media/hdphoto7.wdp"/><Relationship Id="rId7" Type="http://schemas.openxmlformats.org/officeDocument/2006/relationships/image" Target="../media/image13.png"/><Relationship Id="rId8" Type="http://schemas.microsoft.com/office/2007/relationships/hdphoto" Target="../media/hdphoto8.wdp"/><Relationship Id="rId9" Type="http://schemas.openxmlformats.org/officeDocument/2006/relationships/image" Target="../media/image14.png"/><Relationship Id="rId1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microsoft.com/office/2007/relationships/hdphoto" Target="../media/hdphoto10.wdp"/><Relationship Id="rId7" Type="http://schemas.openxmlformats.org/officeDocument/2006/relationships/image" Target="../media/image13.png"/><Relationship Id="rId8" Type="http://schemas.microsoft.com/office/2007/relationships/hdphoto" Target="../media/hdphoto8.wdp"/><Relationship Id="rId9" Type="http://schemas.openxmlformats.org/officeDocument/2006/relationships/image" Target="../media/image14.png"/><Relationship Id="rId1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henowethmaureen@foothill.edu" TargetMode="External"/><Relationship Id="rId4" Type="http://schemas.openxmlformats.org/officeDocument/2006/relationships/hyperlink" Target="mailto:hope.ell@chaffey.edu" TargetMode="External"/><Relationship Id="rId5" Type="http://schemas.openxmlformats.org/officeDocument/2006/relationships/hyperlink" Target="mailto:nkovrig@sdccd.edu" TargetMode="External"/><Relationship Id="rId6" Type="http://schemas.openxmlformats.org/officeDocument/2006/relationships/hyperlink" Target="mailto:theresa.rees@chaffey.edu" TargetMode="External"/><Relationship Id="rId7" Type="http://schemas.openxmlformats.org/officeDocument/2006/relationships/hyperlink" Target="mailto:matthew@mcleeconsulting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1470025"/>
          </a:xfrm>
        </p:spPr>
        <p:txBody>
          <a:bodyPr>
            <a:noAutofit/>
          </a:bodyPr>
          <a:lstStyle/>
          <a:p>
            <a:pPr algn="r"/>
            <a:r>
              <a:rPr lang="en-US" sz="4600" dirty="0" smtClean="0"/>
              <a:t>Institutional Effectiveness Partnership Initiative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743200"/>
            <a:ext cx="8915400" cy="205740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sz="800" dirty="0"/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Presented by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Maureen Chenoweth, Retired Transfer </a:t>
            </a:r>
            <a:r>
              <a:rPr lang="en-US" sz="2000" smtClean="0">
                <a:solidFill>
                  <a:schemeClr val="tx1"/>
                </a:solidFill>
              </a:rPr>
              <a:t>Center Coordinator, Foothill College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Hope </a:t>
            </a:r>
            <a:r>
              <a:rPr lang="en-US" sz="2000" dirty="0">
                <a:solidFill>
                  <a:schemeClr val="tx1"/>
                </a:solidFill>
              </a:rPr>
              <a:t>Ell, Executive </a:t>
            </a:r>
            <a:r>
              <a:rPr lang="en-US" sz="2000" dirty="0" smtClean="0">
                <a:solidFill>
                  <a:schemeClr val="tx1"/>
                </a:solidFill>
              </a:rPr>
              <a:t>Assistant, Chaffey College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Neill </a:t>
            </a:r>
            <a:r>
              <a:rPr lang="en-US" sz="2000" dirty="0" err="1" smtClean="0">
                <a:solidFill>
                  <a:schemeClr val="tx1"/>
                </a:solidFill>
              </a:rPr>
              <a:t>Kovrig</a:t>
            </a:r>
            <a:r>
              <a:rPr lang="en-US" sz="2000" dirty="0">
                <a:solidFill>
                  <a:schemeClr val="tx1"/>
                </a:solidFill>
              </a:rPr>
              <a:t>, Student Services Assistant, San Diego CCD Continuing Education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Theresa Rees, Executive </a:t>
            </a:r>
            <a:r>
              <a:rPr lang="en-US" sz="2000" dirty="0" smtClean="0">
                <a:solidFill>
                  <a:schemeClr val="tx1"/>
                </a:solidFill>
              </a:rPr>
              <a:t>Assistant, Instruction </a:t>
            </a:r>
            <a:r>
              <a:rPr lang="en-US" sz="2000" dirty="0">
                <a:solidFill>
                  <a:schemeClr val="tx1"/>
                </a:solidFill>
              </a:rPr>
              <a:t>&amp; </a:t>
            </a:r>
            <a:r>
              <a:rPr lang="en-US" sz="2000" dirty="0" err="1" smtClean="0">
                <a:solidFill>
                  <a:schemeClr val="tx1"/>
                </a:solidFill>
              </a:rPr>
              <a:t>Instit</a:t>
            </a:r>
            <a:r>
              <a:rPr lang="en-US" sz="2000" dirty="0" smtClean="0">
                <a:solidFill>
                  <a:schemeClr val="tx1"/>
                </a:solidFill>
              </a:rPr>
              <a:t>. Effectiveness, </a:t>
            </a:r>
            <a:r>
              <a:rPr lang="en-US" sz="2000" dirty="0">
                <a:solidFill>
                  <a:schemeClr val="tx1"/>
                </a:solidFill>
              </a:rPr>
              <a:t>Chaffey College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Dr</a:t>
            </a:r>
            <a:r>
              <a:rPr lang="en-US" sz="2000" dirty="0">
                <a:solidFill>
                  <a:schemeClr val="tx1"/>
                </a:solidFill>
              </a:rPr>
              <a:t>. Matthew </a:t>
            </a:r>
            <a:r>
              <a:rPr lang="en-US" sz="2000" dirty="0" smtClean="0">
                <a:solidFill>
                  <a:schemeClr val="tx1"/>
                </a:solidFill>
              </a:rPr>
              <a:t>C. Lee</a:t>
            </a:r>
            <a:r>
              <a:rPr lang="en-US" sz="2000" dirty="0">
                <a:solidFill>
                  <a:schemeClr val="tx1"/>
                </a:solidFill>
              </a:rPr>
              <a:t>, Project Director, Institutional Effectiveness Partnership Initiative</a:t>
            </a:r>
            <a:endParaRPr lang="en-US" sz="2000" dirty="0"/>
          </a:p>
          <a:p>
            <a:pPr algn="r"/>
            <a:endParaRPr lang="en-US" sz="1900" dirty="0" smtClean="0"/>
          </a:p>
          <a:p>
            <a:pPr algn="r"/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7537827" y="52578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June 17, 2016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 </a:t>
            </a:r>
            <a:r>
              <a:rPr lang="en-US" dirty="0"/>
              <a:t>Resource </a:t>
            </a:r>
            <a:r>
              <a:rPr lang="en-US" dirty="0" smtClean="0"/>
              <a:t>Teams </a:t>
            </a:r>
            <a:br>
              <a:rPr lang="en-US" dirty="0" smtClean="0"/>
            </a:br>
            <a:r>
              <a:rPr lang="en-US" dirty="0" smtClean="0"/>
              <a:t>Seed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3352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Grants </a:t>
            </a:r>
            <a:r>
              <a:rPr lang="en-US" dirty="0"/>
              <a:t>of Up to $150,000 </a:t>
            </a:r>
            <a:r>
              <a:rPr lang="en-US" dirty="0" smtClean="0"/>
              <a:t>As </a:t>
            </a:r>
            <a:r>
              <a:rPr lang="en-US" dirty="0"/>
              <a:t>Seed </a:t>
            </a:r>
            <a:r>
              <a:rPr lang="en-US" dirty="0" smtClean="0"/>
              <a:t>Money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Follows second visit generally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Expedites implementation of institution’s Innovation and Effectiveness Plan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Examples of Areas of Focus for Assistance Identified by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Integrated planning at all levels, with resource allocation</a:t>
            </a:r>
          </a:p>
          <a:p>
            <a:r>
              <a:rPr lang="en-US" dirty="0" smtClean="0"/>
              <a:t>SLO and SAO assessment, reporting, improvement, and integration with institutional planning</a:t>
            </a:r>
          </a:p>
          <a:p>
            <a:r>
              <a:rPr lang="en-US" dirty="0" smtClean="0"/>
              <a:t>Using student success and achievement data for improving decision-making and institutional effectiveness</a:t>
            </a:r>
          </a:p>
          <a:p>
            <a:r>
              <a:rPr lang="en-US" dirty="0" smtClean="0"/>
              <a:t>Enrollment management</a:t>
            </a:r>
          </a:p>
          <a:p>
            <a:r>
              <a:rPr lang="en-US" dirty="0" smtClean="0"/>
              <a:t>Delineation of function between college and district</a:t>
            </a:r>
          </a:p>
          <a:p>
            <a:r>
              <a:rPr lang="en-US" dirty="0" smtClean="0"/>
              <a:t>Improvement of governance, decision-making, and communication</a:t>
            </a:r>
          </a:p>
          <a:p>
            <a:r>
              <a:rPr lang="en-US" dirty="0" smtClean="0"/>
              <a:t>Fiscal management and strategies</a:t>
            </a:r>
          </a:p>
          <a:p>
            <a:r>
              <a:rPr lang="en-US" dirty="0" smtClean="0"/>
              <a:t>Technology infrastructure and tools for monitoring and management of institutional effectiveness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5" descr="C:\Users\rslimp\Desktop\Professional Dev.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1" t="21729" r="26965" b="21263"/>
          <a:stretch/>
        </p:blipFill>
        <p:spPr bwMode="auto">
          <a:xfrm>
            <a:off x="7543800" y="3200400"/>
            <a:ext cx="150778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Notes from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Classified PRT members draw </a:t>
            </a:r>
            <a:r>
              <a:rPr lang="en-US" dirty="0"/>
              <a:t>from their </a:t>
            </a:r>
            <a:r>
              <a:rPr lang="en-US" dirty="0" smtClean="0"/>
              <a:t>experience to offer observations on the PRT process.</a:t>
            </a:r>
          </a:p>
          <a:p>
            <a:pPr lvl="1"/>
            <a:r>
              <a:rPr lang="en-US" dirty="0" smtClean="0"/>
              <a:t>Maureen Chenoweth, Spring 2015 Cycle</a:t>
            </a:r>
          </a:p>
          <a:p>
            <a:pPr lvl="1"/>
            <a:r>
              <a:rPr lang="en-US" dirty="0"/>
              <a:t>Theresa Rees, Fall 2015 Cycle</a:t>
            </a:r>
          </a:p>
          <a:p>
            <a:pPr lvl="1"/>
            <a:r>
              <a:rPr lang="en-US" dirty="0" smtClean="0"/>
              <a:t>Hope Ell, Spring 2016 Cycle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How to Participate: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Volunteer for the PRT pool of experts:</a:t>
            </a:r>
          </a:p>
          <a:p>
            <a:pPr lvl="1"/>
            <a:r>
              <a:rPr lang="en-US" sz="2600" dirty="0" smtClean="0"/>
              <a:t>Current </a:t>
            </a:r>
            <a:r>
              <a:rPr lang="en-US" sz="2600" dirty="0"/>
              <a:t>non-faculty survey: </a:t>
            </a:r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www.surveymonkey.com/r/IEPI-PRT-ExpertiseInventory2015-2</a:t>
            </a:r>
            <a:endParaRPr lang="en-US" sz="2600" dirty="0" smtClean="0"/>
          </a:p>
          <a:p>
            <a:endParaRPr lang="en-US" sz="2600" dirty="0"/>
          </a:p>
          <a:p>
            <a:pPr lvl="1"/>
            <a:r>
              <a:rPr lang="en-US" sz="2600" dirty="0"/>
              <a:t>Current faculty survey: </a:t>
            </a: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www.surveymonkey.com/s/Faculty_PRT_team_survey</a:t>
            </a:r>
            <a:endParaRPr lang="en-US" sz="26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648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IEPI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83058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Disseminate effective practices for institutional effectiveness</a:t>
            </a:r>
          </a:p>
          <a:p>
            <a:r>
              <a:rPr lang="en-US" sz="2800" dirty="0" smtClean="0"/>
              <a:t>Identify pitfalls to avoid</a:t>
            </a:r>
          </a:p>
          <a:p>
            <a:r>
              <a:rPr lang="en-US" sz="2800" dirty="0" smtClean="0"/>
              <a:t>Provide both:</a:t>
            </a:r>
          </a:p>
          <a:p>
            <a:pPr lvl="1"/>
            <a:r>
              <a:rPr lang="en-US" dirty="0" smtClean="0"/>
              <a:t>An online clearinghouse: Professional Learning Network</a:t>
            </a:r>
          </a:p>
          <a:p>
            <a:pPr lvl="1"/>
            <a:r>
              <a:rPr lang="en-US" dirty="0" smtClean="0"/>
              <a:t>Regional workshops: Specialized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Have Been the Foci of the Professional Development Regional Workshops to Date?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en-US" sz="2600" u="sng" dirty="0"/>
              <a:t>Conducted 37 in the last year with almost 4,000 attendees</a:t>
            </a:r>
          </a:p>
          <a:p>
            <a:pPr lvl="1"/>
            <a:r>
              <a:rPr lang="en-US" sz="2200" dirty="0"/>
              <a:t>What Is IEPI/Indicators (6)</a:t>
            </a:r>
          </a:p>
          <a:p>
            <a:pPr lvl="1"/>
            <a:r>
              <a:rPr lang="en-US" sz="2200" dirty="0"/>
              <a:t>Student Success (re)Defined (9)</a:t>
            </a:r>
          </a:p>
          <a:p>
            <a:pPr lvl="1"/>
            <a:r>
              <a:rPr lang="en-US" sz="2200" dirty="0"/>
              <a:t>Enrollment Management (2)</a:t>
            </a:r>
          </a:p>
          <a:p>
            <a:pPr lvl="1"/>
            <a:r>
              <a:rPr lang="en-US" sz="2200" dirty="0"/>
              <a:t>EEO/Diversity in Faculty Hiring (8)</a:t>
            </a:r>
          </a:p>
          <a:p>
            <a:pPr lvl="1"/>
            <a:r>
              <a:rPr lang="en-US" sz="2200" dirty="0"/>
              <a:t>Inmate Education Summit (1)</a:t>
            </a:r>
          </a:p>
          <a:p>
            <a:pPr lvl="1"/>
            <a:r>
              <a:rPr lang="en-US" sz="2200" dirty="0"/>
              <a:t>California Conservation Corps (1)</a:t>
            </a:r>
          </a:p>
          <a:p>
            <a:pPr lvl="1"/>
            <a:r>
              <a:rPr lang="en-US" sz="2200" dirty="0"/>
              <a:t>Integrated Planning (2)</a:t>
            </a:r>
          </a:p>
          <a:p>
            <a:pPr lvl="1"/>
            <a:r>
              <a:rPr lang="en-US" sz="2200" dirty="0"/>
              <a:t>Basic Skills (4)</a:t>
            </a:r>
          </a:p>
          <a:p>
            <a:pPr lvl="1"/>
            <a:r>
              <a:rPr lang="en-US" sz="2200" dirty="0"/>
              <a:t>CTE Data Unlocked (4</a:t>
            </a:r>
            <a:r>
              <a:rPr lang="en-US" sz="2200" dirty="0" smtClean="0"/>
              <a:t>)</a:t>
            </a:r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848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Recent and Upcoming Professional Development Efforts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038600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 smtClean="0"/>
              <a:t>Regional workshops </a:t>
            </a:r>
          </a:p>
          <a:p>
            <a:pPr lvl="1"/>
            <a:r>
              <a:rPr lang="en-US" sz="3400" dirty="0" smtClean="0"/>
              <a:t>More workshops on Basic Skills Transformation RFA </a:t>
            </a:r>
          </a:p>
          <a:p>
            <a:pPr lvl="1"/>
            <a:r>
              <a:rPr lang="en-US" sz="3400" dirty="0" smtClean="0"/>
              <a:t>More workshops on CTE Data Unlocked </a:t>
            </a:r>
          </a:p>
          <a:p>
            <a:pPr lvl="1"/>
            <a:r>
              <a:rPr lang="en-US" sz="3400" dirty="0" smtClean="0"/>
              <a:t>Three workshops and two summits on Inmate Ed </a:t>
            </a:r>
          </a:p>
          <a:p>
            <a:pPr lvl="1"/>
            <a:r>
              <a:rPr lang="en-US" sz="3400" dirty="0" smtClean="0"/>
              <a:t>Financial Aid </a:t>
            </a:r>
          </a:p>
          <a:p>
            <a:r>
              <a:rPr lang="en-US" sz="3400" dirty="0" smtClean="0"/>
              <a:t>Anticipate working with existing statewide organizations and initiatives, such as:</a:t>
            </a:r>
          </a:p>
          <a:p>
            <a:pPr lvl="1"/>
            <a:r>
              <a:rPr lang="en-US" sz="3400" dirty="0" smtClean="0"/>
              <a:t>RP Group</a:t>
            </a:r>
          </a:p>
          <a:p>
            <a:pPr lvl="1"/>
            <a:r>
              <a:rPr lang="en-US" sz="3400" dirty="0" smtClean="0"/>
              <a:t>TTIP South</a:t>
            </a:r>
          </a:p>
          <a:p>
            <a:pPr lvl="1"/>
            <a:r>
              <a:rPr lang="en-US" sz="3400" dirty="0" smtClean="0"/>
              <a:t>3CSN</a:t>
            </a:r>
          </a:p>
          <a:p>
            <a:pPr lvl="1"/>
            <a:r>
              <a:rPr lang="en-US" sz="3400" dirty="0" smtClean="0"/>
              <a:t>Career Ladders</a:t>
            </a:r>
            <a:endParaRPr lang="en-US" sz="3400" dirty="0"/>
          </a:p>
          <a:p>
            <a:r>
              <a:rPr lang="en-US" sz="3400" dirty="0"/>
              <a:t>O</a:t>
            </a:r>
            <a:r>
              <a:rPr lang="en-US" sz="3400" dirty="0" smtClean="0"/>
              <a:t>ngoing evaluation of Professional Development efforts for continuous improvement</a:t>
            </a:r>
            <a:endParaRPr lang="en-US" sz="3400" dirty="0"/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Professional Learning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Coordinated by the Success Center </a:t>
            </a:r>
          </a:p>
          <a:p>
            <a:r>
              <a:rPr lang="en-US" sz="2800" dirty="0" smtClean="0"/>
              <a:t>Pulls together hundreds of existing resources by topic (e.g. integrated planning, SLO assessment, board governance, etc.), highlighting exemplary practices</a:t>
            </a:r>
          </a:p>
          <a:p>
            <a:r>
              <a:rPr lang="en-US" sz="2800" dirty="0" smtClean="0"/>
              <a:t>Check it out at pln.cccco.edu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34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Professional Learning Network</a:t>
            </a:r>
            <a:br>
              <a:rPr lang="en-US" dirty="0"/>
            </a:br>
            <a:r>
              <a:rPr lang="en-US" sz="3100" dirty="0" smtClean="0"/>
              <a:t>http://pln.cccco.edu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371600"/>
            <a:ext cx="5715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Ideas for </a:t>
            </a:r>
            <a:br>
              <a:rPr lang="en-US" sz="3200" dirty="0" smtClean="0"/>
            </a:br>
            <a:r>
              <a:rPr lang="en-US" sz="3200" dirty="0" smtClean="0"/>
              <a:t>Professional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literacy</a:t>
            </a:r>
          </a:p>
          <a:p>
            <a:r>
              <a:rPr lang="en-US" dirty="0" smtClean="0"/>
              <a:t>Handling angry people</a:t>
            </a:r>
          </a:p>
          <a:p>
            <a:r>
              <a:rPr lang="en-US" dirty="0" smtClean="0"/>
              <a:t>Systems and practices for mentoring employees at every level </a:t>
            </a:r>
          </a:p>
          <a:p>
            <a:r>
              <a:rPr lang="en-US" dirty="0" smtClean="0"/>
              <a:t>Technology and other aspects of the statewide initiatives, including integration, costs, and interrelations among those initiatives</a:t>
            </a:r>
          </a:p>
          <a:p>
            <a:r>
              <a:rPr lang="en-US" dirty="0" smtClean="0"/>
              <a:t>Digital media skillsets</a:t>
            </a:r>
          </a:p>
          <a:p>
            <a:r>
              <a:rPr lang="en-US" dirty="0" smtClean="0"/>
              <a:t>More on enrollment management in all its aspects</a:t>
            </a:r>
          </a:p>
          <a:p>
            <a:pPr lvl="1"/>
            <a:r>
              <a:rPr lang="en-US" dirty="0" smtClean="0"/>
              <a:t>For example: Establishing a cross-functional team to build internal capacity for implementing the enrollment management plan</a:t>
            </a:r>
          </a:p>
          <a:p>
            <a:r>
              <a:rPr lang="en-US" dirty="0" smtClean="0"/>
              <a:t>Improving staff understanding of the impact of their day-to-day work on the big picture</a:t>
            </a:r>
          </a:p>
          <a:p>
            <a:r>
              <a:rPr lang="en-US" dirty="0" smtClean="0"/>
              <a:t>Nuts and bolts of a Data Integrity Committee</a:t>
            </a:r>
          </a:p>
          <a:p>
            <a:r>
              <a:rPr lang="en-US" dirty="0" smtClean="0"/>
              <a:t>Establishment and support of well-trained outreach/retention teams, including students, teachers, counselors, and staff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Other ideas from the audience?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IEPI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An initiative funded by the Legislature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$2.5 million for Year One (2014-15)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$17.5 million for Year Two (2015-16)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$27.5 million proposed for Year Three (2016-17)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Administered by the CCC Chancellor’s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Policy</a:t>
            </a:r>
            <a:r>
              <a:rPr lang="en-US" dirty="0"/>
              <a:t>, Procedures, and </a:t>
            </a:r>
            <a:r>
              <a:rPr lang="en-US" dirty="0" smtClean="0"/>
              <a:t>Practice (PPP)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3886200"/>
          </a:xfrm>
        </p:spPr>
        <p:txBody>
          <a:bodyPr>
            <a:normAutofit/>
          </a:bodyPr>
          <a:lstStyle/>
          <a:p>
            <a:r>
              <a:rPr lang="en-US" dirty="0"/>
              <a:t>The PPP Workgroup develops recommendations to the IEPI Executive Committee on </a:t>
            </a:r>
            <a:r>
              <a:rPr lang="en-US" dirty="0" smtClean="0"/>
              <a:t>policies, procedures, </a:t>
            </a:r>
            <a:r>
              <a:rPr lang="en-US" dirty="0"/>
              <a:t>or system-wide practices that impact institutional effectiveness, especially those related to accreditation and audit.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rslimp\Desktop\Policy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65" y="3928150"/>
            <a:ext cx="3495735" cy="27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PPP Work to 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Initiation of a communication </a:t>
            </a:r>
            <a:r>
              <a:rPr lang="en-US" sz="3000" dirty="0"/>
              <a:t>p</a:t>
            </a:r>
            <a:r>
              <a:rPr lang="en-US" sz="3000" dirty="0" smtClean="0"/>
              <a:t>lan and collection of successful college practices to share with other California Community Colleges</a:t>
            </a:r>
            <a:endParaRPr lang="en-US" sz="3000" dirty="0"/>
          </a:p>
          <a:p>
            <a:r>
              <a:rPr lang="en-US" sz="3000" dirty="0" smtClean="0"/>
              <a:t>Initiation of the development of </a:t>
            </a:r>
            <a:r>
              <a:rPr lang="en-US" sz="3000" dirty="0"/>
              <a:t>effective practices toolboxes in areas identified in Letters of Interest</a:t>
            </a:r>
          </a:p>
          <a:p>
            <a:r>
              <a:rPr lang="en-US" sz="3000" dirty="0" smtClean="0"/>
              <a:t>Proposal to conduct research to see what we can learn from reviewing IE practices and standards used in other states </a:t>
            </a:r>
          </a:p>
          <a:p>
            <a:r>
              <a:rPr lang="en-US" sz="3000" dirty="0" smtClean="0"/>
              <a:t>Proposal to form a community of practice for college </a:t>
            </a:r>
            <a:r>
              <a:rPr lang="en-US" sz="3000" dirty="0"/>
              <a:t>Accreditation </a:t>
            </a:r>
            <a:r>
              <a:rPr lang="en-US" sz="3000" dirty="0" smtClean="0"/>
              <a:t>Liaison Officers (ALOs) and Chairs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6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23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the Next Steps for IEPI?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60" y="1004359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Expand number of colleges, districts, and centers served by technical assistance and professional development</a:t>
            </a:r>
          </a:p>
          <a:p>
            <a:r>
              <a:rPr lang="en-US" dirty="0" smtClean="0"/>
              <a:t>Request </a:t>
            </a:r>
            <a:r>
              <a:rPr lang="en-US" dirty="0"/>
              <a:t>Board of </a:t>
            </a:r>
            <a:r>
              <a:rPr lang="en-US" dirty="0" smtClean="0"/>
              <a:t>Governors adoption of Year-Three IEPI </a:t>
            </a:r>
            <a:r>
              <a:rPr lang="en-US" dirty="0"/>
              <a:t>goals </a:t>
            </a:r>
            <a:r>
              <a:rPr lang="en-US" dirty="0" smtClean="0"/>
              <a:t>framework</a:t>
            </a:r>
          </a:p>
          <a:p>
            <a:r>
              <a:rPr lang="en-US" dirty="0"/>
              <a:t>Roll out IEPI strategic communications to  ensure institutions and external audiences understand value and benefits of IEPI</a:t>
            </a:r>
          </a:p>
          <a:p>
            <a:r>
              <a:rPr lang="en-US" dirty="0"/>
              <a:t>Establish voluntary Communities of Practice focused on institutions that have received Partnership Resource Team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7396" l="8242" r="95055">
                        <a14:foregroundMark x1="50000" y1="35417" x2="50000" y2="35417"/>
                        <a14:foregroundMark x1="81319" y1="4688" x2="81319" y2="4688"/>
                        <a14:foregroundMark x1="95604" y1="40104" x2="95604" y2="40104"/>
                        <a14:foregroundMark x1="14286" y1="57813" x2="14286" y2="57813"/>
                        <a14:foregroundMark x1="8791" y1="57813" x2="8791" y2="57813"/>
                        <a14:foregroundMark x1="70330" y1="92708" x2="70330" y2="92708"/>
                        <a14:foregroundMark x1="73077" y1="97396" x2="73077" y2="97396"/>
                        <a14:foregroundMark x1="12088" y1="48958" x2="1208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78663"/>
            <a:ext cx="819022" cy="8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rslimp\Desktop\Technical Assistance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88" b="90000" l="10000" r="61318">
                        <a14:foregroundMark x1="18682" y1="53824" x2="18682" y2="53824"/>
                        <a14:foregroundMark x1="20864" y1="49294" x2="20864" y2="49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6" r="33155"/>
          <a:stretch/>
        </p:blipFill>
        <p:spPr bwMode="auto">
          <a:xfrm>
            <a:off x="6400801" y="5111116"/>
            <a:ext cx="886080" cy="1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slimp\Desktop\Professional Dev. 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17138" r="24310" b="11558"/>
          <a:stretch/>
        </p:blipFill>
        <p:spPr bwMode="auto">
          <a:xfrm>
            <a:off x="7286881" y="5308178"/>
            <a:ext cx="862710" cy="94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slimp\Desktop\Policy 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32600" r="24659" b="22230"/>
          <a:stretch/>
        </p:blipFill>
        <p:spPr bwMode="auto">
          <a:xfrm>
            <a:off x="8115300" y="5361094"/>
            <a:ext cx="99441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Next Steps for IEPI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28810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Continue to identify </a:t>
            </a:r>
            <a:r>
              <a:rPr lang="en-US" sz="3200" dirty="0"/>
              <a:t>and disseminate </a:t>
            </a:r>
            <a:r>
              <a:rPr lang="en-US" sz="3200" dirty="0" smtClean="0"/>
              <a:t>effective practices:</a:t>
            </a:r>
          </a:p>
          <a:p>
            <a:pPr marL="800100" lvl="3" indent="-342900"/>
            <a:r>
              <a:rPr lang="en-US" sz="2800" dirty="0" smtClean="0"/>
              <a:t>Develop content/materials</a:t>
            </a:r>
          </a:p>
          <a:p>
            <a:pPr marL="800100" lvl="3" indent="-342900"/>
            <a:r>
              <a:rPr lang="en-US" sz="2800" dirty="0" smtClean="0"/>
              <a:t>Expand deployment of resources to disseminate content—in person, online, regional</a:t>
            </a:r>
          </a:p>
          <a:p>
            <a:pPr marL="800100" lvl="3" indent="-342900"/>
            <a:r>
              <a:rPr lang="en-US" sz="2800" dirty="0" smtClean="0"/>
              <a:t>Support the Professional Learning Network</a:t>
            </a:r>
          </a:p>
          <a:p>
            <a:pPr marL="800100" lvl="3" indent="-342900"/>
            <a:r>
              <a:rPr lang="en-US" sz="2800" dirty="0" smtClean="0"/>
              <a:t>Evaluate all major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7396" l="8242" r="95055">
                        <a14:foregroundMark x1="50000" y1="35417" x2="50000" y2="35417"/>
                        <a14:foregroundMark x1="81319" y1="4688" x2="81319" y2="4688"/>
                        <a14:foregroundMark x1="95604" y1="40104" x2="95604" y2="40104"/>
                        <a14:foregroundMark x1="14286" y1="57813" x2="14286" y2="57813"/>
                        <a14:foregroundMark x1="8791" y1="57813" x2="8791" y2="57813"/>
                        <a14:foregroundMark x1="70330" y1="92708" x2="70330" y2="92708"/>
                        <a14:foregroundMark x1="73077" y1="97396" x2="73077" y2="97396"/>
                        <a14:foregroundMark x1="12088" y1="48958" x2="1208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78" y="5231978"/>
            <a:ext cx="819022" cy="8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rslimp\Desktop\Technical Assistance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88" b="90000" l="10000" r="61318">
                        <a14:foregroundMark x1="18682" y1="53824" x2="18682" y2="53824"/>
                        <a14:foregroundMark x1="20864" y1="49294" x2="20864" y2="49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17" y="5040631"/>
            <a:ext cx="1464383" cy="1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slimp\Desktop\Professional Dev.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6001"/>
            <a:ext cx="1706423" cy="13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slimp\Desktop\Policy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79" y="4648200"/>
            <a:ext cx="2390521" cy="18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Contact Information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Maureen Chenoweth</a:t>
            </a:r>
            <a:r>
              <a:rPr lang="en-US" sz="2400" dirty="0"/>
              <a:t>, </a:t>
            </a:r>
            <a:r>
              <a:rPr lang="en-US" sz="2400" dirty="0" smtClean="0">
                <a:hlinkClick r:id="rId3"/>
              </a:rPr>
              <a:t>chenowethmaureen@foothill.edu</a:t>
            </a:r>
            <a:endParaRPr lang="en-US" sz="2400" dirty="0" smtClean="0"/>
          </a:p>
          <a:p>
            <a:r>
              <a:rPr lang="en-US" sz="2400" dirty="0" smtClean="0"/>
              <a:t>Hope Ell</a:t>
            </a:r>
            <a:r>
              <a:rPr lang="en-US" sz="2400" dirty="0"/>
              <a:t>, </a:t>
            </a:r>
            <a:r>
              <a:rPr lang="en-US" sz="2400" dirty="0" smtClean="0">
                <a:hlinkClick r:id="rId4"/>
              </a:rPr>
              <a:t>hope.ell@chaffey.edu</a:t>
            </a:r>
            <a:endParaRPr lang="en-US" sz="2400" dirty="0" smtClean="0"/>
          </a:p>
          <a:p>
            <a:r>
              <a:rPr lang="en-US" sz="2400" dirty="0" smtClean="0"/>
              <a:t>Neill </a:t>
            </a:r>
            <a:r>
              <a:rPr lang="en-US" sz="2400" dirty="0" err="1" smtClean="0"/>
              <a:t>Kovrig</a:t>
            </a:r>
            <a:r>
              <a:rPr lang="en-US" sz="2400" dirty="0"/>
              <a:t>, </a:t>
            </a:r>
            <a:r>
              <a:rPr lang="en-US" sz="2400" dirty="0" smtClean="0">
                <a:hlinkClick r:id="rId5"/>
              </a:rPr>
              <a:t>nkovrig@sdccd.edu</a:t>
            </a:r>
            <a:endParaRPr lang="en-US" sz="2400" dirty="0" smtClean="0"/>
          </a:p>
          <a:p>
            <a:r>
              <a:rPr lang="en-US" sz="2400" dirty="0" smtClean="0"/>
              <a:t>Theresa Rees</a:t>
            </a:r>
            <a:r>
              <a:rPr lang="en-US" sz="2400" dirty="0"/>
              <a:t>, </a:t>
            </a:r>
            <a:r>
              <a:rPr lang="en-US" sz="2400" dirty="0" smtClean="0">
                <a:hlinkClick r:id="rId6"/>
              </a:rPr>
              <a:t>theresa.rees@chaffey.edu</a:t>
            </a:r>
            <a:endParaRPr lang="en-US" sz="2400" dirty="0" smtClean="0"/>
          </a:p>
          <a:p>
            <a:r>
              <a:rPr lang="en-US" sz="2400" dirty="0" smtClean="0"/>
              <a:t>Matthew C. Lee, </a:t>
            </a:r>
            <a:r>
              <a:rPr lang="en-US" sz="2400" dirty="0" smtClean="0">
                <a:hlinkClick r:id="rId7"/>
              </a:rPr>
              <a:t>matthew@mcleeconsulting.com</a:t>
            </a:r>
            <a:endParaRPr lang="en-US" sz="2400" dirty="0" smtClean="0"/>
          </a:p>
          <a:p>
            <a:pPr marL="0" indent="0">
              <a:buNone/>
            </a:pPr>
            <a:endParaRPr lang="en-US" sz="2700" dirty="0" smtClean="0"/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Advance the </a:t>
            </a:r>
            <a:r>
              <a:rPr lang="en-US" sz="3000" dirty="0"/>
              <a:t>California Community Colleges </a:t>
            </a:r>
            <a:r>
              <a:rPr lang="en-US" sz="3000" dirty="0" smtClean="0"/>
              <a:t>as the </a:t>
            </a:r>
            <a:r>
              <a:rPr lang="en-US" sz="3000" dirty="0"/>
              <a:t>most effective </a:t>
            </a:r>
            <a:r>
              <a:rPr lang="en-US" sz="3000" dirty="0" smtClean="0"/>
              <a:t>and innovative system </a:t>
            </a:r>
            <a:r>
              <a:rPr lang="en-US" sz="3000" dirty="0"/>
              <a:t>of higher education in the </a:t>
            </a:r>
            <a:r>
              <a:rPr lang="en-US" sz="3000" dirty="0" smtClean="0"/>
              <a:t>world</a:t>
            </a:r>
          </a:p>
          <a:p>
            <a:r>
              <a:rPr lang="en-US" sz="3000" dirty="0" smtClean="0"/>
              <a:t>Help colleges enhance student access, success, and equity</a:t>
            </a:r>
          </a:p>
          <a:p>
            <a:r>
              <a:rPr lang="en-US" sz="3000" dirty="0" smtClean="0"/>
              <a:t>Help colleges avoid accreditation sanctions and audit findings</a:t>
            </a:r>
          </a:p>
          <a:p>
            <a:r>
              <a:rPr lang="en-US" sz="3000" dirty="0" smtClean="0"/>
              <a:t>Support colleges in implementing emerging initiatives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the Institutional Effectiveness Partnership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43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3532" y="1217372"/>
            <a:ext cx="1575352" cy="990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3532" y="2360372"/>
            <a:ext cx="1575352" cy="990600"/>
          </a:xfrm>
          <a:prstGeom prst="roundRect">
            <a:avLst/>
          </a:prstGeom>
          <a:solidFill>
            <a:schemeClr val="tx2"/>
          </a:solidFill>
          <a:ln>
            <a:solidFill>
              <a:srgbClr val="183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5484" y="3568804"/>
            <a:ext cx="1676400" cy="1229968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3084" y="3578327"/>
            <a:ext cx="1613452" cy="1220445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4284" y="3568389"/>
            <a:ext cx="1653209" cy="1230383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5685" y="3578327"/>
            <a:ext cx="1524000" cy="1220445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cxnSp>
        <p:nvCxnSpPr>
          <p:cNvPr id="20" name="Straight Connector 19"/>
          <p:cNvCxnSpPr>
            <a:stCxn id="17" idx="1"/>
          </p:cNvCxnSpPr>
          <p:nvPr/>
        </p:nvCxnSpPr>
        <p:spPr>
          <a:xfrm flipH="1">
            <a:off x="2821884" y="4183581"/>
            <a:ext cx="152400" cy="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3"/>
            <a:endCxn id="15" idx="1"/>
          </p:cNvCxnSpPr>
          <p:nvPr/>
        </p:nvCxnSpPr>
        <p:spPr>
          <a:xfrm>
            <a:off x="4627493" y="4183581"/>
            <a:ext cx="175591" cy="4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</p:cNvCxnSpPr>
          <p:nvPr/>
        </p:nvCxnSpPr>
        <p:spPr>
          <a:xfrm>
            <a:off x="6416536" y="4188550"/>
            <a:ext cx="139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5" idx="0"/>
          </p:cNvCxnSpPr>
          <p:nvPr/>
        </p:nvCxnSpPr>
        <p:spPr>
          <a:xfrm>
            <a:off x="4701208" y="3350972"/>
            <a:ext cx="908602" cy="22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</p:cNvCxnSpPr>
          <p:nvPr/>
        </p:nvCxnSpPr>
        <p:spPr>
          <a:xfrm>
            <a:off x="4701208" y="3350972"/>
            <a:ext cx="2616477" cy="22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2"/>
          </p:cNvCxnSpPr>
          <p:nvPr/>
        </p:nvCxnSpPr>
        <p:spPr>
          <a:xfrm flipH="1">
            <a:off x="1983684" y="3350972"/>
            <a:ext cx="2717524" cy="21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2"/>
          </p:cNvCxnSpPr>
          <p:nvPr/>
        </p:nvCxnSpPr>
        <p:spPr>
          <a:xfrm flipH="1">
            <a:off x="3800889" y="3350972"/>
            <a:ext cx="900319" cy="2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2"/>
            <a:endCxn id="7" idx="0"/>
          </p:cNvCxnSpPr>
          <p:nvPr/>
        </p:nvCxnSpPr>
        <p:spPr>
          <a:xfrm>
            <a:off x="4701208" y="220797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98483" y="834544"/>
            <a:ext cx="2934287" cy="2594456"/>
          </a:xfrm>
          <a:prstGeom prst="rect">
            <a:avLst/>
          </a:prstGeom>
          <a:ln>
            <a:solidFill>
              <a:srgbClr val="0D35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Composition of Partnership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CCC Chancellor’s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College of the Canyons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Academic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Foothill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Chabot-Las Positas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Representatives from 22 Statewide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Success Center for California Community Colleges</a:t>
            </a:r>
          </a:p>
          <a:p>
            <a:endParaRPr lang="en-US" sz="2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3913532" y="1208442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13532" y="2360372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 Committee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07384" y="370449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of Indicators 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13213" y="3721915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 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22134" y="3721915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5685" y="3588385"/>
            <a:ext cx="1575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Procedures, Practice Workgroup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7764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Is IEPI Structured?</a:t>
            </a:r>
            <a:endParaRPr lang="en-US" sz="4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7396" l="8242" r="95055">
                        <a14:foregroundMark x1="50000" y1="35417" x2="50000" y2="35417"/>
                        <a14:foregroundMark x1="81319" y1="4688" x2="81319" y2="4688"/>
                        <a14:foregroundMark x1="95604" y1="40104" x2="95604" y2="40104"/>
                        <a14:foregroundMark x1="14286" y1="57813" x2="14286" y2="57813"/>
                        <a14:foregroundMark x1="8791" y1="57813" x2="8791" y2="57813"/>
                        <a14:foregroundMark x1="70330" y1="92708" x2="70330" y2="92708"/>
                        <a14:foregroundMark x1="73077" y1="97396" x2="73077" y2="97396"/>
                        <a14:foregroundMark x1="12088" y1="48958" x2="1208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56" y="4917469"/>
            <a:ext cx="797011" cy="84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C:\Users\rslimp\Desktop\Technical Assistance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88" b="90000" l="10000" r="61318">
                        <a14:foregroundMark x1="18682" y1="53824" x2="18682" y2="53824"/>
                        <a14:foregroundMark x1="20864" y1="49294" x2="20864" y2="49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6214" r="37539" b="11854"/>
          <a:stretch/>
        </p:blipFill>
        <p:spPr bwMode="auto">
          <a:xfrm>
            <a:off x="3367426" y="4798772"/>
            <a:ext cx="908602" cy="11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rslimp\Desktop\Professional Dev. 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23713" r="26467" b="22792"/>
          <a:stretch/>
        </p:blipFill>
        <p:spPr bwMode="auto">
          <a:xfrm>
            <a:off x="5064898" y="4917469"/>
            <a:ext cx="1135131" cy="9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slimp\Desktop\Policy 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28712" r="27183" b="23714"/>
          <a:stretch/>
        </p:blipFill>
        <p:spPr bwMode="auto">
          <a:xfrm>
            <a:off x="6829598" y="4884906"/>
            <a:ext cx="1027526" cy="10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Indicators?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1449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Framework measures four areas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Student Achievement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Fiscal Stability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Accreditation Status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State and Federal Programmatic Compliance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Includes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local setting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of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aspirational targets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u="sng" dirty="0">
                <a:solidFill>
                  <a:prstClr val="black"/>
                </a:solidFill>
                <a:latin typeface="Calibri" panose="020F0502020204030204"/>
              </a:rPr>
              <a:t>No </a:t>
            </a:r>
            <a:r>
              <a:rPr lang="en-US" sz="2800" u="sng" dirty="0" smtClean="0">
                <a:solidFill>
                  <a:prstClr val="black"/>
                </a:solidFill>
                <a:latin typeface="Calibri" panose="020F0502020204030204"/>
              </a:rPr>
              <a:t>punitive actions if targets are not met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Main purpose is internal planning 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2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Indicators: Year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181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0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Indicators</a:t>
            </a:r>
            <a:r>
              <a:rPr lang="en-US" dirty="0"/>
              <a:t> Portal</a:t>
            </a:r>
            <a:br>
              <a:rPr lang="en-US" dirty="0"/>
            </a:br>
            <a:r>
              <a:rPr lang="en-US" sz="2800" dirty="0"/>
              <a:t>https://misweb.cccco.edu/ie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479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6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020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Are the Partnership </a:t>
            </a:r>
            <a:r>
              <a:rPr lang="en-US" sz="3200" dirty="0"/>
              <a:t>Resource </a:t>
            </a:r>
            <a:r>
              <a:rPr lang="en-US" sz="3200" dirty="0" smtClean="0"/>
              <a:t>Teams (PRTs) </a:t>
            </a:r>
            <a:br>
              <a:rPr lang="en-US" sz="3200" dirty="0" smtClean="0"/>
            </a:br>
            <a:r>
              <a:rPr lang="en-US" sz="3200" dirty="0" smtClean="0"/>
              <a:t>Providing Technical Assistance?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Not </a:t>
            </a:r>
            <a:r>
              <a:rPr lang="en-US" sz="2800" dirty="0" smtClean="0"/>
              <a:t>just a single visit</a:t>
            </a:r>
            <a:r>
              <a:rPr lang="en-US" sz="2800" dirty="0"/>
              <a:t>: </a:t>
            </a:r>
            <a:r>
              <a:rPr lang="en-US" sz="2800" dirty="0" smtClean="0"/>
              <a:t>Each PRT commits </a:t>
            </a:r>
            <a:r>
              <a:rPr lang="en-US" sz="2800" dirty="0"/>
              <a:t>to </a:t>
            </a:r>
            <a:r>
              <a:rPr lang="en-US" sz="2800" dirty="0" smtClean="0"/>
              <a:t>at least three visits, designed to: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</a:t>
            </a:r>
            <a:r>
              <a:rPr lang="en-US" dirty="0" smtClean="0"/>
              <a:t>issues and identify scope of support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options for consideration by the institution in its Innovation and Effectiveness Plan to address its Areas of Focus, and advise in development of the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Follow up with implementation advice as needed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020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Status of Partnership Resource Teams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Process begins with CEO’s short Letter of Interest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Started visits in Spring 2015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49 institutions </a:t>
            </a:r>
            <a:r>
              <a:rPr lang="en-US" sz="2800" dirty="0"/>
              <a:t>selected </a:t>
            </a:r>
            <a:r>
              <a:rPr lang="en-US" sz="2800" dirty="0" smtClean="0"/>
              <a:t>so far to </a:t>
            </a:r>
            <a:r>
              <a:rPr lang="en-US" sz="2800" dirty="0"/>
              <a:t>receive technical assistance by </a:t>
            </a:r>
            <a:r>
              <a:rPr lang="en-US" sz="2800" dirty="0" smtClean="0"/>
              <a:t>PRTs: Colleges, districts, centers, and the Chancellor’s Office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Volunteer pool of more than 310 subject matter experts from California Community Colleges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Proposed augmentation for 2016/17 will expand the number of institutions that can be served and number of seed grants that can be awarded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7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8526</TotalTime>
  <Words>1222</Words>
  <Application>Microsoft Macintosh PowerPoint</Application>
  <PresentationFormat>On-screen Show (4:3)</PresentationFormat>
  <Paragraphs>236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 Light</vt:lpstr>
      <vt:lpstr>Wingdings</vt:lpstr>
      <vt:lpstr>Office Theme</vt:lpstr>
      <vt:lpstr>1_Office Theme</vt:lpstr>
      <vt:lpstr>Institutional Effectiveness Partnership Initiative</vt:lpstr>
      <vt:lpstr>IEPI Is:</vt:lpstr>
      <vt:lpstr>Goals of the Institutional Effectiveness Partnership Initiative</vt:lpstr>
      <vt:lpstr>How Is IEPI Structured?</vt:lpstr>
      <vt:lpstr>What Are the Indicators?</vt:lpstr>
      <vt:lpstr>Indicators: Year 2</vt:lpstr>
      <vt:lpstr>Indicators Portal https://misweb.cccco.edu/ie</vt:lpstr>
      <vt:lpstr>How Are the Partnership Resource Teams (PRTs)  Providing Technical Assistance?</vt:lpstr>
      <vt:lpstr>Status of Partnership Resource Teams</vt:lpstr>
      <vt:lpstr>Partnership Resource Teams  Seed Grants</vt:lpstr>
      <vt:lpstr>Examples of Areas of Focus for Assistance Identified by Institutions</vt:lpstr>
      <vt:lpstr>Notes from the Field</vt:lpstr>
      <vt:lpstr>How to Participate:</vt:lpstr>
      <vt:lpstr>Goals of IEPI Professional Development</vt:lpstr>
      <vt:lpstr>What Have Been the Foci of the Professional Development Regional Workshops to Date?</vt:lpstr>
      <vt:lpstr>Recent and Upcoming Professional Development Efforts</vt:lpstr>
      <vt:lpstr>What Is the  Professional Learning Network?</vt:lpstr>
      <vt:lpstr>The Professional Learning Network http://pln.cccco.edu</vt:lpstr>
      <vt:lpstr>Additional Ideas for  Professional Development</vt:lpstr>
      <vt:lpstr>The Policy, Procedures, and Practice (PPP) Workgroup</vt:lpstr>
      <vt:lpstr>Examples of PPP Work to Date</vt:lpstr>
      <vt:lpstr>What Are the Next Steps for IEPI?</vt:lpstr>
      <vt:lpstr>Next Steps for IEPI (cont.)</vt:lpstr>
      <vt:lpstr>Contact Information  </vt:lpstr>
    </vt:vector>
  </TitlesOfParts>
  <Company>Chancellor's Office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Microsoft Office User</cp:lastModifiedBy>
  <cp:revision>492</cp:revision>
  <cp:lastPrinted>2016-06-21T18:51:13Z</cp:lastPrinted>
  <dcterms:created xsi:type="dcterms:W3CDTF">2012-08-17T21:54:29Z</dcterms:created>
  <dcterms:modified xsi:type="dcterms:W3CDTF">2016-06-21T18:51:45Z</dcterms:modified>
</cp:coreProperties>
</file>