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49" r:id="rId2"/>
    <p:sldId id="350" r:id="rId3"/>
    <p:sldId id="351" r:id="rId4"/>
    <p:sldId id="365" r:id="rId5"/>
    <p:sldId id="366" r:id="rId6"/>
    <p:sldId id="367" r:id="rId7"/>
    <p:sldId id="354" r:id="rId8"/>
    <p:sldId id="355" r:id="rId9"/>
    <p:sldId id="356" r:id="rId10"/>
    <p:sldId id="357" r:id="rId11"/>
    <p:sldId id="358" r:id="rId12"/>
    <p:sldId id="359" r:id="rId13"/>
    <p:sldId id="361" r:id="rId14"/>
    <p:sldId id="362" r:id="rId15"/>
    <p:sldId id="363" r:id="rId16"/>
    <p:sldId id="364" r:id="rId17"/>
    <p:sldId id="352" r:id="rId18"/>
    <p:sldId id="353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3486A8-AD29-4C8F-A5B6-4B54D6C06A31}">
          <p14:sldIdLst>
            <p14:sldId id="349"/>
            <p14:sldId id="350"/>
            <p14:sldId id="351"/>
            <p14:sldId id="365"/>
            <p14:sldId id="366"/>
            <p14:sldId id="367"/>
            <p14:sldId id="354"/>
            <p14:sldId id="355"/>
            <p14:sldId id="356"/>
            <p14:sldId id="357"/>
            <p14:sldId id="358"/>
            <p14:sldId id="359"/>
            <p14:sldId id="361"/>
            <p14:sldId id="362"/>
            <p14:sldId id="363"/>
            <p14:sldId id="364"/>
            <p14:sldId id="352"/>
            <p14:sldId id="35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sa shell" initials="L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bw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A2E73"/>
    <a:srgbClr val="1D5782"/>
    <a:srgbClr val="F4B93E"/>
    <a:srgbClr val="737373"/>
    <a:srgbClr val="F1B83D"/>
    <a:srgbClr val="339966"/>
    <a:srgbClr val="996633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68" autoAdjust="0"/>
    <p:restoredTop sz="89621" autoAdjust="0"/>
  </p:normalViewPr>
  <p:slideViewPr>
    <p:cSldViewPr>
      <p:cViewPr>
        <p:scale>
          <a:sx n="99" d="100"/>
          <a:sy n="99" d="100"/>
        </p:scale>
        <p:origin x="-6" y="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"/>
    </p:cViewPr>
  </p:sorterViewPr>
  <p:notesViewPr>
    <p:cSldViewPr>
      <p:cViewPr varScale="1">
        <p:scale>
          <a:sx n="81" d="100"/>
          <a:sy n="81" d="100"/>
        </p:scale>
        <p:origin x="-1998" y="-96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3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91E4D-759F-4C55-AC30-9A4FA9475685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882968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3" y="882968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71FCD-C6B4-45BD-BEB5-05C0A35AAD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31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3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D9DA86A-A599-4C51-9352-48B3A203AB6F}" type="datetimeFigureOut">
              <a:rPr lang="en-US" smtClean="0"/>
              <a:pPr/>
              <a:t>5/28/2015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5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72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3" y="8829972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455CB8E-2A67-4E50-A214-E38EA17E9A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25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CB8E-2A67-4E50-A214-E38EA17E9A4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67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5CB8E-2A67-4E50-A214-E38EA17E9A4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1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9144000" cy="3651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2999" y="6629400"/>
            <a:ext cx="381001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600200"/>
            <a:ext cx="4076700" cy="4076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905000"/>
            <a:ext cx="7772400" cy="1470025"/>
          </a:xfrm>
        </p:spPr>
        <p:txBody>
          <a:bodyPr>
            <a:normAutofit/>
          </a:bodyPr>
          <a:lstStyle>
            <a:lvl1pPr algn="ctr">
              <a:defRPr sz="4000" baseline="0"/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1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Presented by XXX</a:t>
            </a:r>
          </a:p>
          <a:p>
            <a:r>
              <a:rPr lang="en-US" dirty="0" smtClean="0"/>
              <a:t>Event Name</a:t>
            </a:r>
          </a:p>
          <a:p>
            <a:endParaRPr lang="en-US" dirty="0" smtClean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971800" y="571313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Date/Version #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898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9144000" cy="365125"/>
          </a:xfrm>
        </p:spPr>
        <p:txBody>
          <a:bodyPr/>
          <a:lstStyle/>
          <a:p>
            <a:r>
              <a:rPr lang="en-US" dirty="0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2999" y="6629400"/>
            <a:ext cx="381001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65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2999" y="6629400"/>
            <a:ext cx="381001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918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2999" y="6629400"/>
            <a:ext cx="381001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864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2999" y="6629400"/>
            <a:ext cx="381001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227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762999" y="6629400"/>
            <a:ext cx="381001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566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spcBef>
                <a:spcPts val="300"/>
              </a:spcBef>
            </a:pPr>
            <a:r>
              <a:rPr lang="en-US" b="1" dirty="0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213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/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762999" y="6629400"/>
            <a:ext cx="381001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951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2999" y="6629400"/>
            <a:ext cx="381001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2999" y="6629400"/>
            <a:ext cx="381001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770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2999" y="6629400"/>
            <a:ext cx="381001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064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2999" y="6629400"/>
            <a:ext cx="381001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659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6272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6400800"/>
            <a:ext cx="9144000" cy="533400"/>
          </a:xfrm>
          <a:prstGeom prst="rect">
            <a:avLst/>
          </a:prstGeom>
          <a:solidFill>
            <a:srgbClr val="0A2E7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25488" y="49398"/>
            <a:ext cx="7842312" cy="9632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31050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DCE2EF"/>
                </a:solidFill>
              </a:defRPr>
            </a:lvl1pPr>
          </a:lstStyle>
          <a:p>
            <a:pPr>
              <a:spcBef>
                <a:spcPts val="300"/>
              </a:spcBef>
            </a:pPr>
            <a:r>
              <a:rPr lang="en-US" b="1" dirty="0" smtClean="0">
                <a:solidFill>
                  <a:srgbClr val="F1B83D"/>
                </a:solidFill>
              </a:rPr>
              <a:t>California Community Colleges </a:t>
            </a:r>
            <a:r>
              <a:rPr lang="en-US" b="1" dirty="0" smtClean="0"/>
              <a:t>– </a:t>
            </a:r>
            <a:r>
              <a:rPr lang="en-US" b="1" dirty="0" smtClean="0">
                <a:solidFill>
                  <a:schemeClr val="bg1"/>
                </a:solidFill>
              </a:rPr>
              <a:t>Chancellor’s Office  </a:t>
            </a:r>
            <a:r>
              <a:rPr lang="en-US" b="1" dirty="0" smtClean="0"/>
              <a:t>| 112 Colleges  |  72 Districts  |  2.6 Million Students</a:t>
            </a:r>
            <a:endParaRPr lang="en-US" dirty="0"/>
          </a:p>
        </p:txBody>
      </p:sp>
      <p:sp>
        <p:nvSpPr>
          <p:cNvPr id="9" name="Text Box 3"/>
          <p:cNvSpPr txBox="1">
            <a:spLocks noChangeArrowheads="1"/>
          </p:cNvSpPr>
          <p:nvPr userDrawn="1"/>
        </p:nvSpPr>
        <p:spPr bwMode="auto">
          <a:xfrm>
            <a:off x="-76200" y="5105400"/>
            <a:ext cx="91440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 pitchFamily="32" charset="0"/>
                <a:ea typeface="SimSun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 pitchFamily="32" charset="0"/>
                <a:ea typeface="SimSun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 pitchFamily="32" charset="0"/>
                <a:ea typeface="SimSun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 pitchFamily="32" charset="0"/>
                <a:ea typeface="SimSun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 pitchFamily="32" charset="0"/>
                <a:ea typeface="SimSun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 pitchFamily="32" charset="0"/>
                <a:ea typeface="SimSun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 pitchFamily="32" charset="0"/>
                <a:ea typeface="SimSun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 pitchFamily="32" charset="0"/>
                <a:ea typeface="SimSun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Calibri" pitchFamily="32" charset="0"/>
                <a:ea typeface="SimSun" charset="-122"/>
              </a:defRPr>
            </a:lvl9pPr>
          </a:lstStyle>
          <a:p>
            <a:pPr algn="ctr">
              <a:spcBef>
                <a:spcPts val="300"/>
              </a:spcBef>
              <a:buClrTx/>
              <a:buFontTx/>
              <a:buNone/>
            </a:pPr>
            <a:endParaRPr lang="en-US" sz="1200" b="1" dirty="0">
              <a:solidFill>
                <a:srgbClr val="1E3D5C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2999" y="6606435"/>
            <a:ext cx="381001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fld id="{43051941-4126-4597-8895-D29A2A3BA6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30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30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mwhite@CCCCO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784" y="4648200"/>
            <a:ext cx="51100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Presenter:  Maureen White, </a:t>
            </a:r>
            <a:r>
              <a:rPr lang="en-US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EdD</a:t>
            </a: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SPHR</a:t>
            </a:r>
          </a:p>
          <a:p>
            <a:pPr algn="r"/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Workforce and Economic Development</a:t>
            </a:r>
          </a:p>
          <a:p>
            <a:pPr algn="r"/>
            <a:r>
              <a:rPr lang="en-US" sz="2000" b="1" dirty="0" smtClean="0">
                <a:latin typeface="Arial"/>
                <a:cs typeface="Arial"/>
              </a:rPr>
              <a:t>State of California    </a:t>
            </a: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June 5, 2015</a:t>
            </a:r>
          </a:p>
          <a:p>
            <a:pPr algn="r"/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Classified Leadership Institute</a:t>
            </a:r>
          </a:p>
          <a:p>
            <a:pPr algn="r"/>
            <a:r>
              <a:rPr 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Granlibakken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, Tahoe City, CA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37" y="1981200"/>
            <a:ext cx="8967863" cy="22370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61360" y="312929"/>
            <a:ext cx="44787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kern="1100" spc="11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CALIFORNIA COMMUNITY COLLEGES</a:t>
            </a:r>
          </a:p>
          <a:p>
            <a:r>
              <a:rPr lang="en-US" sz="2000" b="1" kern="1100" spc="11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itchFamily="18" charset="0"/>
              </a:rPr>
              <a:t>CHANCELLOR’S OFFICE</a:t>
            </a:r>
            <a:endParaRPr lang="en-US" sz="2000" b="1" kern="1100" spc="110" dirty="0">
              <a:solidFill>
                <a:schemeClr val="tx1">
                  <a:lumMod val="85000"/>
                  <a:lumOff val="1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90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523999"/>
          </a:xfrm>
        </p:spPr>
        <p:txBody>
          <a:bodyPr>
            <a:normAutofit/>
          </a:bodyPr>
          <a:lstStyle/>
          <a:p>
            <a:r>
              <a:rPr lang="en-US" sz="6000" dirty="0" smtClean="0"/>
              <a:t>Classified </a:t>
            </a:r>
            <a:r>
              <a:rPr lang="en-US" sz="6000" dirty="0"/>
              <a:t>ROCK</a:t>
            </a:r>
            <a:r>
              <a:rPr lang="en-US" sz="6000" dirty="0" smtClean="0"/>
              <a:t>! </a:t>
            </a:r>
            <a:r>
              <a:rPr lang="en-US" sz="6600" dirty="0" smtClean="0"/>
              <a:t> </a:t>
            </a:r>
            <a:endParaRPr lang="en-US" sz="6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3962400"/>
          </a:xfrm>
        </p:spPr>
        <p:txBody>
          <a:bodyPr>
            <a:noAutofit/>
          </a:bodyPr>
          <a:lstStyle/>
          <a:p>
            <a:r>
              <a:rPr lang="en-US" sz="3600" dirty="0"/>
              <a:t>A Celebration of Community, Conversation and Transformation of Classified Leadership in Higher </a:t>
            </a:r>
            <a:r>
              <a:rPr lang="en-US" sz="3600" dirty="0" smtClean="0"/>
              <a:t>Education</a:t>
            </a:r>
          </a:p>
          <a:p>
            <a:endParaRPr lang="en-US" sz="2800" dirty="0" smtClean="0"/>
          </a:p>
          <a:p>
            <a:r>
              <a:rPr lang="en-US" sz="2800" dirty="0" smtClean="0"/>
              <a:t>Classified Leadership Institute</a:t>
            </a:r>
          </a:p>
          <a:p>
            <a:r>
              <a:rPr lang="en-US" sz="2800" dirty="0" smtClean="0"/>
              <a:t>June 5, 2015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1809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Classified ROCK!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dissertation </a:t>
            </a:r>
            <a:r>
              <a:rPr lang="en-US" dirty="0"/>
              <a:t>research methodology and findings that </a:t>
            </a:r>
            <a:r>
              <a:rPr lang="en-US" dirty="0" smtClean="0"/>
              <a:t>validates </a:t>
            </a:r>
            <a:r>
              <a:rPr lang="en-US" dirty="0"/>
              <a:t>and </a:t>
            </a:r>
            <a:r>
              <a:rPr lang="en-US" dirty="0" smtClean="0"/>
              <a:t>celebrates </a:t>
            </a:r>
            <a:r>
              <a:rPr lang="en-US" dirty="0"/>
              <a:t>how Classified, individually and collectively, are </a:t>
            </a:r>
            <a:r>
              <a:rPr lang="en-US" dirty="0" smtClean="0"/>
              <a:t> </a:t>
            </a:r>
            <a:r>
              <a:rPr lang="en-US" dirty="0"/>
              <a:t>taking charge of </a:t>
            </a:r>
            <a:r>
              <a:rPr lang="en-US" dirty="0" smtClean="0"/>
              <a:t>challenges, changes and creating a thriving 21</a:t>
            </a:r>
            <a:r>
              <a:rPr lang="en-US" baseline="30000" dirty="0" smtClean="0"/>
              <a:t>st</a:t>
            </a:r>
            <a:r>
              <a:rPr lang="en-US" dirty="0" smtClean="0"/>
              <a:t> century </a:t>
            </a:r>
            <a:r>
              <a:rPr lang="en-US" smtClean="0"/>
              <a:t>leadership within </a:t>
            </a:r>
            <a:r>
              <a:rPr lang="en-US" dirty="0"/>
              <a:t>their “communities of practice</a:t>
            </a:r>
            <a:r>
              <a:rPr lang="en-US"/>
              <a:t>;</a:t>
            </a:r>
            <a:r>
              <a:rPr lang="en-US" smtClean="0"/>
              <a:t>”  trans-forming </a:t>
            </a:r>
            <a:r>
              <a:rPr lang="en-US" dirty="0" smtClean="0"/>
              <a:t>their roles, work, offices</a:t>
            </a:r>
            <a:r>
              <a:rPr lang="en-US" dirty="0"/>
              <a:t>, divisions, committees, colleges, districts and statewide.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945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Classified ROCK!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Maureen’s story</a:t>
            </a:r>
          </a:p>
          <a:p>
            <a:r>
              <a:rPr lang="en-US" dirty="0" smtClean="0"/>
              <a:t>Susie’s story</a:t>
            </a:r>
          </a:p>
          <a:p>
            <a:r>
              <a:rPr lang="en-US" dirty="0" smtClean="0"/>
              <a:t>Research methodologies &amp; models</a:t>
            </a:r>
          </a:p>
          <a:p>
            <a:r>
              <a:rPr lang="en-US" dirty="0" smtClean="0"/>
              <a:t>Conversation: interpretive, transformative</a:t>
            </a:r>
          </a:p>
          <a:p>
            <a:r>
              <a:rPr lang="en-US" dirty="0" smtClean="0"/>
              <a:t>Conversations with Chancellor Harris, Cari </a:t>
            </a:r>
            <a:r>
              <a:rPr lang="en-US" dirty="0" err="1" smtClean="0"/>
              <a:t>Plyley</a:t>
            </a:r>
            <a:r>
              <a:rPr lang="en-US" dirty="0" smtClean="0"/>
              <a:t>, Trustee, Classified, Faculty</a:t>
            </a:r>
            <a:r>
              <a:rPr lang="en-US" smtClean="0"/>
              <a:t>, </a:t>
            </a:r>
            <a:r>
              <a:rPr lang="en-US" smtClean="0"/>
              <a:t>union</a:t>
            </a:r>
            <a:endParaRPr lang="en-US" dirty="0" smtClean="0"/>
          </a:p>
          <a:p>
            <a:r>
              <a:rPr lang="en-US" dirty="0" smtClean="0"/>
              <a:t>Questions, themes, findings</a:t>
            </a:r>
          </a:p>
          <a:p>
            <a:r>
              <a:rPr lang="en-US" dirty="0" smtClean="0"/>
              <a:t>Let’s be </a:t>
            </a:r>
            <a:r>
              <a:rPr lang="en-US" i="1" dirty="0" err="1" smtClean="0"/>
              <a:t>conversionate</a:t>
            </a:r>
            <a:r>
              <a:rPr lang="en-US" dirty="0" smtClean="0"/>
              <a:t>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619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398"/>
            <a:ext cx="7848600" cy="963259"/>
          </a:xfrm>
        </p:spPr>
        <p:txBody>
          <a:bodyPr>
            <a:noAutofit/>
          </a:bodyPr>
          <a:lstStyle/>
          <a:p>
            <a:r>
              <a:rPr lang="en-US" sz="6000" dirty="0"/>
              <a:t>Classified ROCK!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Maureen’s story</a:t>
            </a:r>
          </a:p>
          <a:p>
            <a:pPr lvl="1"/>
            <a:r>
              <a:rPr lang="en-US" dirty="0" smtClean="0"/>
              <a:t>Natural, comfortable leader = trust, com(passion)</a:t>
            </a:r>
          </a:p>
          <a:p>
            <a:pPr lvl="1"/>
            <a:r>
              <a:rPr lang="en-US" dirty="0" smtClean="0"/>
              <a:t>Empowering leaders; sharing power, honoring wisdom within individuals, groups, orgs; </a:t>
            </a:r>
            <a:r>
              <a:rPr lang="en-US" smtClean="0"/>
              <a:t>innate curiosity</a:t>
            </a:r>
            <a:endParaRPr lang="en-US" dirty="0" smtClean="0"/>
          </a:p>
          <a:p>
            <a:pPr lvl="1"/>
            <a:r>
              <a:rPr lang="en-US" dirty="0" smtClean="0"/>
              <a:t>Classified, Certificated, training &amp; prof </a:t>
            </a:r>
            <a:r>
              <a:rPr lang="en-US" dirty="0" err="1" smtClean="0"/>
              <a:t>dev</a:t>
            </a:r>
            <a:r>
              <a:rPr lang="en-US" dirty="0" smtClean="0"/>
              <a:t>, Administrator, researcher, writer, contributor, co-creator</a:t>
            </a:r>
          </a:p>
          <a:p>
            <a:pPr lvl="1"/>
            <a:r>
              <a:rPr lang="en-US" dirty="0" smtClean="0"/>
              <a:t>Powerful person in not perceived powerful position</a:t>
            </a:r>
          </a:p>
          <a:p>
            <a:pPr lvl="1"/>
            <a:r>
              <a:rPr lang="en-US" dirty="0" smtClean="0"/>
              <a:t>Nonprofit, entertainment, “temporary indefinite,” education since 1988, passion &amp; expertise: career consultant, org </a:t>
            </a:r>
            <a:r>
              <a:rPr lang="en-US" dirty="0" err="1" smtClean="0"/>
              <a:t>dev</a:t>
            </a:r>
            <a:r>
              <a:rPr lang="en-US" dirty="0" smtClean="0"/>
              <a:t>, workforce </a:t>
            </a:r>
            <a:r>
              <a:rPr lang="en-US" dirty="0" err="1" smtClean="0"/>
              <a:t>dev</a:t>
            </a:r>
            <a:r>
              <a:rPr lang="en-US" dirty="0" smtClean="0"/>
              <a:t>, connecting</a:t>
            </a:r>
          </a:p>
          <a:p>
            <a:pPr lvl="1"/>
            <a:r>
              <a:rPr lang="en-US" dirty="0" smtClean="0"/>
              <a:t>Social Justice, create community, partnerships, collaboration,, </a:t>
            </a:r>
            <a:r>
              <a:rPr lang="en-US" dirty="0" err="1" smtClean="0"/>
              <a:t>autopoesis</a:t>
            </a:r>
            <a:r>
              <a:rPr lang="en-US" dirty="0" smtClean="0"/>
              <a:t> (organizing from within)</a:t>
            </a:r>
          </a:p>
          <a:p>
            <a:pPr lvl="1"/>
            <a:r>
              <a:rPr lang="en-US" dirty="0" smtClean="0"/>
              <a:t>Interfaith minister: meaningful work theme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855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/>
              <a:t>Classified ROCK!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Susie’s story</a:t>
            </a:r>
          </a:p>
          <a:p>
            <a:pPr lvl="1"/>
            <a:r>
              <a:rPr lang="en-US" dirty="0" smtClean="0"/>
              <a:t>“Having responsibility without the authority”</a:t>
            </a:r>
          </a:p>
          <a:p>
            <a:pPr lvl="1"/>
            <a:r>
              <a:rPr lang="en-US" dirty="0" smtClean="0"/>
              <a:t>“Doing the job without the title”</a:t>
            </a:r>
          </a:p>
          <a:p>
            <a:pPr lvl="1"/>
            <a:r>
              <a:rPr lang="en-US" dirty="0" smtClean="0"/>
              <a:t>“Getting the stress without the pay”</a:t>
            </a:r>
          </a:p>
          <a:p>
            <a:pPr lvl="1"/>
            <a:r>
              <a:rPr lang="en-US" dirty="0" smtClean="0"/>
              <a:t>Focused lifelong learning = goals</a:t>
            </a:r>
          </a:p>
          <a:p>
            <a:pPr lvl="1"/>
            <a:r>
              <a:rPr lang="en-US" dirty="0" smtClean="0"/>
              <a:t>Classified identity only, when interviewed</a:t>
            </a:r>
          </a:p>
          <a:p>
            <a:pPr lvl="1"/>
            <a:r>
              <a:rPr lang="en-US" dirty="0" smtClean="0"/>
              <a:t>Moved for job opportunities </a:t>
            </a:r>
          </a:p>
          <a:p>
            <a:pPr lvl="1"/>
            <a:r>
              <a:rPr lang="en-US" dirty="0" smtClean="0"/>
              <a:t>30 years in Los Rios, starting as FA clerk, retiring as tenured professor Work Experience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00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73152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4486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7162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859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19982"/>
            <a:ext cx="7619999" cy="528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401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1" y="1143000"/>
            <a:ext cx="6705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814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066800"/>
            <a:ext cx="73914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208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066800"/>
            <a:ext cx="7543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391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1143000"/>
            <a:ext cx="7162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81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1066800"/>
            <a:ext cx="70104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255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1066800"/>
            <a:ext cx="7162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741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1" y="1143000"/>
            <a:ext cx="6858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052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b="1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80772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9372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Classified ROCK!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Reference:</a:t>
            </a:r>
          </a:p>
          <a:p>
            <a:r>
              <a:rPr lang="en-US" dirty="0" smtClean="0"/>
              <a:t>A Celebration of Community, Conversation and Transformation: Communal Narrative Identity of Classified (Support) Staff in Higher Education.  University of San Francisco, 2004</a:t>
            </a:r>
          </a:p>
          <a:p>
            <a:r>
              <a:rPr lang="en-US" dirty="0" smtClean="0"/>
              <a:t>Maureen E. White, </a:t>
            </a:r>
            <a:r>
              <a:rPr lang="en-US" dirty="0" err="1" smtClean="0"/>
              <a:t>EdD</a:t>
            </a:r>
            <a:r>
              <a:rPr lang="en-US" dirty="0" smtClean="0"/>
              <a:t>:  </a:t>
            </a:r>
            <a:r>
              <a:rPr lang="en-US" dirty="0" smtClean="0">
                <a:hlinkClick r:id="rId2"/>
              </a:rPr>
              <a:t>mwhite@CCCCO.edu</a:t>
            </a:r>
            <a:r>
              <a:rPr lang="en-US" dirty="0" smtClean="0"/>
              <a:t> </a:t>
            </a:r>
          </a:p>
          <a:p>
            <a:r>
              <a:rPr lang="en-US" dirty="0" smtClean="0"/>
              <a:t>Dissertation posted on 4CS website?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California Community Colleges – Chancellor’s Office  | 112 Colleges  |  72 Districts  |  2.6 Million Students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51941-4126-4597-8895-D29A2A3BA6C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451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65011</TotalTime>
  <Words>690</Words>
  <Application>Microsoft Office PowerPoint</Application>
  <PresentationFormat>On-screen Show (4:3)</PresentationFormat>
  <Paragraphs>93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Classified ROCK!  </vt:lpstr>
      <vt:lpstr>Classified ROCK!</vt:lpstr>
      <vt:lpstr>Classified ROCK!</vt:lpstr>
      <vt:lpstr>Classified ROCK!</vt:lpstr>
      <vt:lpstr>Classified ROCK!</vt:lpstr>
      <vt:lpstr>Classified ROCK!</vt:lpstr>
      <vt:lpstr>Classified ROCK!</vt:lpstr>
      <vt:lpstr>Classified ROCK!</vt:lpstr>
      <vt:lpstr>Classified ROCK!</vt:lpstr>
      <vt:lpstr>Classified ROCK!</vt:lpstr>
      <vt:lpstr>Classified ROCK!</vt:lpstr>
      <vt:lpstr>Classified ROCK!</vt:lpstr>
      <vt:lpstr>Classified ROCK!</vt:lpstr>
      <vt:lpstr>Classified ROCK!</vt:lpstr>
      <vt:lpstr>Classified ROCK!</vt:lpstr>
      <vt:lpstr>Classified ROCK!</vt:lpstr>
      <vt:lpstr>Classified ROCK!</vt:lpstr>
    </vt:vector>
  </TitlesOfParts>
  <Company>Chancellor's Office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College Contribution to Jobs and the Economy</dc:title>
  <dc:creator>Ton-Quinlivan, Van</dc:creator>
  <cp:lastModifiedBy>White, Maureen</cp:lastModifiedBy>
  <cp:revision>821</cp:revision>
  <cp:lastPrinted>2015-05-26T23:32:09Z</cp:lastPrinted>
  <dcterms:created xsi:type="dcterms:W3CDTF">2012-09-03T14:55:54Z</dcterms:created>
  <dcterms:modified xsi:type="dcterms:W3CDTF">2015-05-28T15:21:04Z</dcterms:modified>
</cp:coreProperties>
</file>